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 id="2147483648" r:id="rId2"/>
    <p:sldMasterId id="2147483697" r:id="rId3"/>
    <p:sldMasterId id="2147483706" r:id="rId4"/>
  </p:sldMasterIdLst>
  <p:notesMasterIdLst>
    <p:notesMasterId r:id="rId51"/>
  </p:notesMasterIdLst>
  <p:handoutMasterIdLst>
    <p:handoutMasterId r:id="rId52"/>
  </p:handoutMasterIdLst>
  <p:sldIdLst>
    <p:sldId id="265" r:id="rId5"/>
    <p:sldId id="856" r:id="rId6"/>
    <p:sldId id="343" r:id="rId7"/>
    <p:sldId id="311" r:id="rId8"/>
    <p:sldId id="344" r:id="rId9"/>
    <p:sldId id="1415" r:id="rId10"/>
    <p:sldId id="1416" r:id="rId11"/>
    <p:sldId id="890" r:id="rId12"/>
    <p:sldId id="1232" r:id="rId13"/>
    <p:sldId id="1179" r:id="rId14"/>
    <p:sldId id="1227" r:id="rId15"/>
    <p:sldId id="1230" r:id="rId16"/>
    <p:sldId id="1207" r:id="rId17"/>
    <p:sldId id="1208" r:id="rId18"/>
    <p:sldId id="931" r:id="rId19"/>
    <p:sldId id="932" r:id="rId20"/>
    <p:sldId id="1203" r:id="rId21"/>
    <p:sldId id="1212" r:id="rId22"/>
    <p:sldId id="1213" r:id="rId23"/>
    <p:sldId id="1201" r:id="rId24"/>
    <p:sldId id="1204" r:id="rId25"/>
    <p:sldId id="1233" r:id="rId26"/>
    <p:sldId id="1209" r:id="rId27"/>
    <p:sldId id="1085" r:id="rId28"/>
    <p:sldId id="1005" r:id="rId29"/>
    <p:sldId id="1006" r:id="rId30"/>
    <p:sldId id="1007" r:id="rId31"/>
    <p:sldId id="1008" r:id="rId32"/>
    <p:sldId id="1009" r:id="rId33"/>
    <p:sldId id="1010" r:id="rId34"/>
    <p:sldId id="1011" r:id="rId35"/>
    <p:sldId id="1012" r:id="rId36"/>
    <p:sldId id="1014" r:id="rId37"/>
    <p:sldId id="1017" r:id="rId38"/>
    <p:sldId id="1018" r:id="rId39"/>
    <p:sldId id="1234" r:id="rId40"/>
    <p:sldId id="901" r:id="rId41"/>
    <p:sldId id="905" r:id="rId42"/>
    <p:sldId id="961" r:id="rId43"/>
    <p:sldId id="978" r:id="rId44"/>
    <p:sldId id="974" r:id="rId45"/>
    <p:sldId id="1078" r:id="rId46"/>
    <p:sldId id="1079" r:id="rId47"/>
    <p:sldId id="1417" r:id="rId48"/>
    <p:sldId id="1418" r:id="rId49"/>
    <p:sldId id="141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9E8724-F509-D545-8095-DFA208247A11}">
          <p14:sldIdLst>
            <p14:sldId id="265"/>
            <p14:sldId id="856"/>
            <p14:sldId id="343"/>
            <p14:sldId id="311"/>
            <p14:sldId id="344"/>
            <p14:sldId id="1415"/>
            <p14:sldId id="1416"/>
            <p14:sldId id="890"/>
            <p14:sldId id="1232"/>
            <p14:sldId id="1179"/>
            <p14:sldId id="1227"/>
            <p14:sldId id="1230"/>
            <p14:sldId id="1207"/>
            <p14:sldId id="1208"/>
            <p14:sldId id="931"/>
            <p14:sldId id="932"/>
            <p14:sldId id="1203"/>
            <p14:sldId id="1212"/>
            <p14:sldId id="1213"/>
            <p14:sldId id="1201"/>
            <p14:sldId id="1204"/>
            <p14:sldId id="1233"/>
            <p14:sldId id="1209"/>
            <p14:sldId id="1085"/>
            <p14:sldId id="1005"/>
            <p14:sldId id="1006"/>
            <p14:sldId id="1007"/>
            <p14:sldId id="1008"/>
            <p14:sldId id="1009"/>
            <p14:sldId id="1010"/>
            <p14:sldId id="1011"/>
            <p14:sldId id="1012"/>
            <p14:sldId id="1014"/>
            <p14:sldId id="1017"/>
            <p14:sldId id="1018"/>
            <p14:sldId id="1234"/>
            <p14:sldId id="901"/>
            <p14:sldId id="905"/>
            <p14:sldId id="961"/>
            <p14:sldId id="978"/>
            <p14:sldId id="974"/>
            <p14:sldId id="1078"/>
            <p14:sldId id="1079"/>
            <p14:sldId id="1417"/>
            <p14:sldId id="1418"/>
            <p14:sldId id="1414"/>
          </p14:sldIdLst>
        </p14:section>
        <p14:section name="Blank Slides" id="{020AA6FE-0A0E-DD4C-9861-801845F21A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7D"/>
    <a:srgbClr val="DE1F03"/>
    <a:srgbClr val="D9D9D9"/>
    <a:srgbClr val="F2F2F2"/>
    <a:srgbClr val="7F7F7F"/>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3" autoAdjust="0"/>
    <p:restoredTop sz="72782"/>
  </p:normalViewPr>
  <p:slideViewPr>
    <p:cSldViewPr snapToGrid="0" snapToObjects="1">
      <p:cViewPr varScale="1">
        <p:scale>
          <a:sx n="105" d="100"/>
          <a:sy n="105" d="100"/>
        </p:scale>
        <p:origin x="680"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4" d="100"/>
          <a:sy n="64" d="100"/>
        </p:scale>
        <p:origin x="3115"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DD25EA-1044-4C8E-ABCD-042A7A3EEEA1}" type="datetimeFigureOut">
              <a:rPr lang="en-US" smtClean="0"/>
              <a:t>3/29/19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2C7DA7-1865-43BA-AECF-6C292E7602A3}" type="slidenum">
              <a:rPr lang="en-US" smtClean="0"/>
              <a:t>‹#›</a:t>
            </a:fld>
            <a:endParaRPr lang="en-US"/>
          </a:p>
        </p:txBody>
      </p:sp>
    </p:spTree>
    <p:extLst>
      <p:ext uri="{BB962C8B-B14F-4D97-AF65-F5344CB8AC3E}">
        <p14:creationId xmlns:p14="http://schemas.microsoft.com/office/powerpoint/2010/main" val="397460428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7C5AB-608F-994A-9ECB-93768771779E}" type="datetimeFigureOut">
              <a:rPr lang="en-US" smtClean="0"/>
              <a:t>3/29/19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0A442-6E14-2349-8616-8FA9C1F39A62}" type="slidenum">
              <a:rPr lang="en-US" smtClean="0"/>
              <a:t>‹#›</a:t>
            </a:fld>
            <a:endParaRPr lang="en-US"/>
          </a:p>
        </p:txBody>
      </p:sp>
    </p:spTree>
    <p:extLst>
      <p:ext uri="{BB962C8B-B14F-4D97-AF65-F5344CB8AC3E}">
        <p14:creationId xmlns:p14="http://schemas.microsoft.com/office/powerpoint/2010/main" val="95159899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Times New Roman" charset="0"/>
        <a:ea typeface="Times New Roman" charset="0"/>
        <a:cs typeface="Times New Roman" charset="0"/>
      </a:defRPr>
    </a:lvl1pPr>
    <a:lvl2pPr marL="457200" algn="l" defTabSz="914400" rtl="0" eaLnBrk="1" latinLnBrk="0" hangingPunct="1">
      <a:defRPr sz="1000" kern="1200">
        <a:solidFill>
          <a:schemeClr val="tx1"/>
        </a:solidFill>
        <a:latin typeface="Times New Roman" charset="0"/>
        <a:ea typeface="Times New Roman" charset="0"/>
        <a:cs typeface="Times New Roman" charset="0"/>
      </a:defRPr>
    </a:lvl2pPr>
    <a:lvl3pPr marL="914400" algn="l" defTabSz="914400" rtl="0" eaLnBrk="1" latinLnBrk="0" hangingPunct="1">
      <a:defRPr sz="1000" kern="1200">
        <a:solidFill>
          <a:schemeClr val="tx1"/>
        </a:solidFill>
        <a:latin typeface="Times New Roman" charset="0"/>
        <a:ea typeface="Times New Roman" charset="0"/>
        <a:cs typeface="Times New Roman" charset="0"/>
      </a:defRPr>
    </a:lvl3pPr>
    <a:lvl4pPr marL="1371600" algn="l" defTabSz="914400" rtl="0" eaLnBrk="1" latinLnBrk="0" hangingPunct="1">
      <a:defRPr sz="1000" kern="1200">
        <a:solidFill>
          <a:schemeClr val="tx1"/>
        </a:solidFill>
        <a:latin typeface="Times New Roman" charset="0"/>
        <a:ea typeface="Times New Roman" charset="0"/>
        <a:cs typeface="Times New Roman" charset="0"/>
      </a:defRPr>
    </a:lvl4pPr>
    <a:lvl5pPr marL="1828800" algn="l" defTabSz="914400" rtl="0" eaLnBrk="1" latinLnBrk="0" hangingPunct="1">
      <a:defRPr sz="1000" kern="1200">
        <a:solidFill>
          <a:schemeClr val="tx1"/>
        </a:solidFill>
        <a:latin typeface="Times New Roman" charset="0"/>
        <a:ea typeface="Times New Roman" charset="0"/>
        <a:cs typeface="Times New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newsweek.com/1995/02/26/the-internet-bah.htm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www.newsweek.com/blogs/techtonic-shifts/2010/03/02/let-s-talk-about-the-1995-newsweek-piece-that-says-the-internet-will-fail.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 does it mean to defend the enterprise in 2019??</a:t>
            </a:r>
          </a:p>
        </p:txBody>
      </p:sp>
    </p:spTree>
    <p:extLst>
      <p:ext uri="{BB962C8B-B14F-4D97-AF65-F5344CB8AC3E}">
        <p14:creationId xmlns:p14="http://schemas.microsoft.com/office/powerpoint/2010/main" val="106486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r>
              <a:rPr lang="en-US" b="1" dirty="0"/>
              <a:t>Behavioral Based NSM with </a:t>
            </a:r>
            <a:r>
              <a:rPr lang="en-US" b="1" dirty="0" err="1"/>
              <a:t>Zeek</a:t>
            </a:r>
            <a:r>
              <a:rPr lang="en-US" b="1" dirty="0"/>
              <a:t>  IDS</a:t>
            </a:r>
          </a:p>
          <a:p>
            <a:r>
              <a:rPr lang="en-US" sz="1000" b="0" i="0" kern="1200" dirty="0">
                <a:solidFill>
                  <a:schemeClr val="tx1"/>
                </a:solidFill>
                <a:effectLst/>
                <a:latin typeface="Times New Roman" pitchFamily="18" charset="0"/>
                <a:ea typeface="+mn-ea"/>
                <a:cs typeface="+mn-cs"/>
              </a:rPr>
              <a:t>Zeek</a:t>
            </a:r>
            <a:r>
              <a:rPr lang="en-US" b="1" baseline="30000" dirty="0"/>
              <a:t>1</a:t>
            </a:r>
            <a:r>
              <a:rPr lang="en-US" sz="1000" b="0" i="0" kern="1200" dirty="0">
                <a:solidFill>
                  <a:schemeClr val="tx1"/>
                </a:solidFill>
                <a:effectLst/>
                <a:latin typeface="Times New Roman" pitchFamily="18" charset="0"/>
                <a:ea typeface="+mn-ea"/>
                <a:cs typeface="+mn-cs"/>
              </a:rPr>
              <a:t> is fundamentally different from the typical IDS you may know. </a:t>
            </a:r>
            <a:r>
              <a:rPr lang="en-US" sz="1000" b="0" i="0" kern="1200" dirty="0" err="1">
                <a:solidFill>
                  <a:schemeClr val="tx1"/>
                </a:solidFill>
                <a:effectLst/>
                <a:latin typeface="Times New Roman" pitchFamily="18" charset="0"/>
                <a:ea typeface="+mn-ea"/>
                <a:cs typeface="+mn-cs"/>
              </a:rPr>
              <a:t>Zeek</a:t>
            </a:r>
            <a:r>
              <a:rPr lang="en-US" sz="1000" b="0" i="0" kern="1200" dirty="0">
                <a:solidFill>
                  <a:schemeClr val="tx1"/>
                </a:solidFill>
                <a:effectLst/>
                <a:latin typeface="Times New Roman" pitchFamily="18" charset="0"/>
                <a:ea typeface="+mn-ea"/>
                <a:cs typeface="+mn-cs"/>
              </a:rPr>
              <a:t> is, in fact, an open source real-time network analysis framework that implements the NSM philosophy. </a:t>
            </a:r>
            <a:r>
              <a:rPr lang="en-US" sz="1000" b="0" i="0" kern="1200" dirty="0" err="1">
                <a:solidFill>
                  <a:schemeClr val="tx1"/>
                </a:solidFill>
                <a:effectLst/>
                <a:latin typeface="Times New Roman" pitchFamily="18" charset="0"/>
                <a:ea typeface="+mn-ea"/>
                <a:cs typeface="+mn-cs"/>
              </a:rPr>
              <a:t>Zeek</a:t>
            </a:r>
            <a:r>
              <a:rPr lang="en-US" sz="1000" b="0" i="0" kern="1200" dirty="0">
                <a:solidFill>
                  <a:schemeClr val="tx1"/>
                </a:solidFill>
                <a:effectLst/>
                <a:latin typeface="Times New Roman" pitchFamily="18" charset="0"/>
                <a:ea typeface="+mn-ea"/>
                <a:cs typeface="+mn-cs"/>
              </a:rPr>
              <a:t> incorporates a very powerful network programming language that can accommodate a wide range of detection approaches. Note that </a:t>
            </a:r>
            <a:r>
              <a:rPr lang="en-US" sz="1000" b="0" i="0" kern="1200" dirty="0" err="1">
                <a:solidFill>
                  <a:schemeClr val="tx1"/>
                </a:solidFill>
                <a:effectLst/>
                <a:latin typeface="Times New Roman" pitchFamily="18" charset="0"/>
                <a:ea typeface="+mn-ea"/>
                <a:cs typeface="+mn-cs"/>
              </a:rPr>
              <a:t>Zeek</a:t>
            </a:r>
            <a:r>
              <a:rPr lang="en-US" sz="1000" b="0" i="0" kern="1200" dirty="0">
                <a:solidFill>
                  <a:schemeClr val="tx1"/>
                </a:solidFill>
                <a:effectLst/>
                <a:latin typeface="Times New Roman" pitchFamily="18" charset="0"/>
                <a:ea typeface="+mn-ea"/>
                <a:cs typeface="+mn-cs"/>
              </a:rPr>
              <a:t> is the new name for the long-established Bro system, originally developed by Vern Paxson in 1995. While most of the documentation in this class will refer to </a:t>
            </a:r>
            <a:r>
              <a:rPr lang="en-US" sz="1000" b="0" i="0" kern="1200" dirty="0" err="1">
                <a:solidFill>
                  <a:schemeClr val="tx1"/>
                </a:solidFill>
                <a:effectLst/>
                <a:latin typeface="Times New Roman" pitchFamily="18" charset="0"/>
                <a:ea typeface="+mn-ea"/>
                <a:cs typeface="+mn-cs"/>
              </a:rPr>
              <a:t>Zeek</a:t>
            </a:r>
            <a:r>
              <a:rPr lang="en-US" sz="1000" b="0" i="0" kern="1200" dirty="0">
                <a:solidFill>
                  <a:schemeClr val="tx1"/>
                </a:solidFill>
                <a:effectLst/>
                <a:latin typeface="Times New Roman" pitchFamily="18" charset="0"/>
                <a:ea typeface="+mn-ea"/>
                <a:cs typeface="+mn-cs"/>
              </a:rPr>
              <a:t>, you will notice that parts of the system retain the "Bro" name, and it also often appears in the documentation and distributions. </a:t>
            </a:r>
          </a:p>
          <a:p>
            <a:endParaRPr lang="en-US" sz="1000" b="0" i="0" kern="1200" dirty="0">
              <a:solidFill>
                <a:schemeClr val="tx1"/>
              </a:solidFill>
              <a:effectLst/>
              <a:latin typeface="Times New Roman" pitchFamily="18" charset="0"/>
              <a:ea typeface="+mn-ea"/>
              <a:cs typeface="+mn-cs"/>
            </a:endParaRPr>
          </a:p>
          <a:p>
            <a:r>
              <a:rPr lang="en-US" sz="1000" b="0" i="0" kern="1200" dirty="0" err="1">
                <a:solidFill>
                  <a:schemeClr val="tx1"/>
                </a:solidFill>
                <a:effectLst/>
                <a:latin typeface="Times New Roman" pitchFamily="18" charset="0"/>
                <a:ea typeface="+mn-ea"/>
                <a:cs typeface="+mn-cs"/>
              </a:rPr>
              <a:t>Zeek</a:t>
            </a:r>
            <a:r>
              <a:rPr lang="en-US" sz="1000" b="0" i="0" kern="1200" dirty="0">
                <a:solidFill>
                  <a:schemeClr val="tx1"/>
                </a:solidFill>
                <a:effectLst/>
                <a:latin typeface="Times New Roman" pitchFamily="18" charset="0"/>
                <a:ea typeface="+mn-ea"/>
                <a:cs typeface="+mn-cs"/>
              </a:rPr>
              <a:t> capabilities allow for data driven workflows based on event driven traffic analysis. Instead of focusing on providing alerts for anomalous or malicious traffic, it logs events and records of summarized connections. These network traffic events are predefined in the </a:t>
            </a:r>
            <a:r>
              <a:rPr lang="en-US" sz="1000" b="0" i="0" kern="1200" dirty="0" err="1">
                <a:solidFill>
                  <a:schemeClr val="tx1"/>
                </a:solidFill>
                <a:effectLst/>
                <a:latin typeface="Times New Roman" pitchFamily="18" charset="0"/>
                <a:ea typeface="+mn-ea"/>
                <a:cs typeface="+mn-cs"/>
              </a:rPr>
              <a:t>Zeek</a:t>
            </a:r>
            <a:r>
              <a:rPr lang="en-US" sz="1000" b="0" i="0" kern="1200" dirty="0">
                <a:solidFill>
                  <a:schemeClr val="tx1"/>
                </a:solidFill>
                <a:effectLst/>
                <a:latin typeface="Times New Roman" pitchFamily="18" charset="0"/>
                <a:ea typeface="+mn-ea"/>
                <a:cs typeface="+mn-cs"/>
              </a:rPr>
              <a:t> software, but they can also be customized by the user. Unlike an IDS, it’s up to the analyst to decide whether the data collected is relevant to an investigation or not. </a:t>
            </a:r>
            <a:endParaRPr lang="en-US" dirty="0"/>
          </a:p>
          <a:p>
            <a:endParaRPr lang="en-US" dirty="0"/>
          </a:p>
          <a:p>
            <a:pPr marL="0" marR="0" lvl="0" indent="0" algn="l" defTabSz="914400" rtl="0" eaLnBrk="0" fontAlgn="base" latinLnBrk="0" hangingPunct="0">
              <a:lnSpc>
                <a:spcPct val="100000"/>
              </a:lnSpc>
              <a:spcBef>
                <a:spcPts val="363"/>
              </a:spcBef>
              <a:spcAft>
                <a:spcPct val="0"/>
              </a:spcAft>
              <a:buClrTx/>
              <a:buSzTx/>
              <a:buFontTx/>
              <a:buNone/>
              <a:tabLst/>
              <a:defRPr/>
            </a:pPr>
            <a:r>
              <a:rPr lang="en-US" dirty="0"/>
              <a:t>[1] https://</a:t>
            </a:r>
            <a:r>
              <a:rPr lang="en-US" dirty="0" err="1"/>
              <a:t>www.bro.org</a:t>
            </a:r>
            <a:r>
              <a:rPr lang="en-US" dirty="0"/>
              <a:t>/</a:t>
            </a:r>
            <a:r>
              <a:rPr lang="en-US" dirty="0" err="1"/>
              <a:t>zeek.html</a:t>
            </a:r>
            <a:endParaRPr lang="en-US" dirty="0"/>
          </a:p>
          <a:p>
            <a:endParaRPr lang="en-US" dirty="0"/>
          </a:p>
        </p:txBody>
      </p:sp>
    </p:spTree>
    <p:extLst>
      <p:ext uri="{BB962C8B-B14F-4D97-AF65-F5344CB8AC3E}">
        <p14:creationId xmlns:p14="http://schemas.microsoft.com/office/powerpoint/2010/main" val="112067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37C8042B-63EB-426D-9ABF-DC7B648CD21D}"/>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74CF5647-FF2E-4C2D-A734-28B674177ED8}"/>
              </a:ext>
            </a:extLst>
          </p:cNvPr>
          <p:cNvSpPr>
            <a:spLocks noGrp="1"/>
          </p:cNvSpPr>
          <p:nvPr>
            <p:ph type="body" idx="1"/>
          </p:nvPr>
        </p:nvSpPr>
        <p:spPr/>
        <p:txBody>
          <a:bodyPr/>
          <a:lstStyle/>
          <a:p>
            <a:r>
              <a:rPr lang="en-US" b="1" dirty="0" err="1"/>
              <a:t>Zeek</a:t>
            </a:r>
            <a:endParaRPr lang="en-US" dirty="0"/>
          </a:p>
          <a:p>
            <a:r>
              <a:rPr lang="en-US" dirty="0" err="1"/>
              <a:t>Zeek</a:t>
            </a:r>
            <a:r>
              <a:rPr lang="en-US" dirty="0"/>
              <a:t> is a network monitoring solution that generates logs about what is observed. Effectively, </a:t>
            </a:r>
            <a:r>
              <a:rPr lang="en-US" dirty="0" err="1"/>
              <a:t>Zeek</a:t>
            </a:r>
            <a:r>
              <a:rPr lang="en-US" dirty="0"/>
              <a:t> is a network metadata logging utility. As seen in the slides above, the number of logs </a:t>
            </a:r>
            <a:r>
              <a:rPr lang="en-US" dirty="0" err="1"/>
              <a:t>Zeek</a:t>
            </a:r>
            <a:r>
              <a:rPr lang="en-US" dirty="0"/>
              <a:t> generates is vast. In fact, this slide does not capture all of the logs available. Do not underestimate the value of </a:t>
            </a:r>
            <a:r>
              <a:rPr lang="en-US" dirty="0" err="1"/>
              <a:t>Zeek</a:t>
            </a:r>
            <a:r>
              <a:rPr lang="en-US" dirty="0"/>
              <a:t>.</a:t>
            </a:r>
          </a:p>
          <a:p>
            <a:endParaRPr lang="en-US" dirty="0"/>
          </a:p>
          <a:p>
            <a:r>
              <a:rPr lang="en-US" dirty="0"/>
              <a:t>Think of just one log for a second. For example, http.log includes logs of any HTTP request to or from a web service. Instead of having to configure logging on IIS 6, 7, 8, 8.5, Apache, Nginx, Squid proxy, Tomcat, and all the other HTTP sources an environment has you simply deploy </a:t>
            </a:r>
            <a:r>
              <a:rPr lang="en-US" dirty="0" err="1"/>
              <a:t>Zeek</a:t>
            </a:r>
            <a:r>
              <a:rPr lang="en-US" dirty="0"/>
              <a:t> and give it network visibility. Now, production systems do not need to be changed, and a consistent log format is generated. The </a:t>
            </a:r>
            <a:r>
              <a:rPr lang="en-US" dirty="0" err="1"/>
              <a:t>Zeek</a:t>
            </a:r>
            <a:r>
              <a:rPr lang="en-US" dirty="0"/>
              <a:t> log stays consistent and works even when HTTP services or upgraded or changed for new services. If you switched outbound requests from Squid to </a:t>
            </a:r>
            <a:r>
              <a:rPr lang="en-US" dirty="0" err="1"/>
              <a:t>BlueCoat</a:t>
            </a:r>
            <a:r>
              <a:rPr lang="en-US" dirty="0"/>
              <a:t>, you would still have all the logs via </a:t>
            </a:r>
            <a:r>
              <a:rPr lang="en-US" dirty="0" err="1"/>
              <a:t>Zeek</a:t>
            </a:r>
            <a:r>
              <a:rPr lang="en-US" dirty="0"/>
              <a:t>. If an unknown system is making outbound requests via HTTP </a:t>
            </a:r>
            <a:r>
              <a:rPr lang="en-US" dirty="0" err="1"/>
              <a:t>Zeek</a:t>
            </a:r>
            <a:r>
              <a:rPr lang="en-US" dirty="0"/>
              <a:t> would capture it and generate a log.</a:t>
            </a:r>
          </a:p>
          <a:p>
            <a:endParaRPr lang="en-US" dirty="0"/>
          </a:p>
          <a:p>
            <a:r>
              <a:rPr lang="en-US" dirty="0"/>
              <a:t>Having access to this kind of logs provides more power and capabilities than even an IDS or IPS. Think about it for a second. An IDS/IPS is mainly a blacklisting device that looks for known bad. Logs from </a:t>
            </a:r>
            <a:r>
              <a:rPr lang="en-US" dirty="0" err="1"/>
              <a:t>Zeek</a:t>
            </a:r>
            <a:r>
              <a:rPr lang="en-US" dirty="0"/>
              <a:t> are simply data about what is going on in an environment. Thus it allows one to learn his or her environment, look for anomalies, and find unauthorized activity. This, of course, requires one to collect and analyze this kind of data.</a:t>
            </a:r>
          </a:p>
          <a:p>
            <a:endParaRPr lang="en-US" dirty="0"/>
          </a:p>
          <a:p>
            <a:endParaRPr lang="en-US" dirty="0"/>
          </a:p>
        </p:txBody>
      </p:sp>
    </p:spTree>
    <p:extLst>
      <p:ext uri="{BB962C8B-B14F-4D97-AF65-F5344CB8AC3E}">
        <p14:creationId xmlns:p14="http://schemas.microsoft.com/office/powerpoint/2010/main" val="2675410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1E5C3037-04B9-4134-91E9-1EFBCD7BDC4F}"/>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7AAE7232-2674-4425-BDCA-939CEAF37CDC}"/>
              </a:ext>
            </a:extLst>
          </p:cNvPr>
          <p:cNvSpPr>
            <a:spLocks noGrp="1"/>
          </p:cNvSpPr>
          <p:nvPr>
            <p:ph type="body" idx="1"/>
          </p:nvPr>
        </p:nvSpPr>
        <p:spPr/>
        <p:txBody>
          <a:bodyPr/>
          <a:lstStyle/>
          <a:p>
            <a:r>
              <a:rPr lang="en-US" b="1" dirty="0"/>
              <a:t>Power of Network Metadata</a:t>
            </a:r>
            <a:endParaRPr lang="en-US" dirty="0"/>
          </a:p>
          <a:p>
            <a:r>
              <a:rPr lang="en-US" dirty="0"/>
              <a:t>So, what can be done using network logs?  After all the logs are simply data about what occurred, not an alert.  Using this data allows an organization to learn about themselves. What encryption algorithms do they use? What systems connect to specific systems. What HTTP user-agents do they use? What domains does the organization access? Studying this data and then using scripts or a SIEM to put rules around this allows for manual or automated alerting.</a:t>
            </a:r>
          </a:p>
          <a:p>
            <a:endParaRPr lang="en-US" dirty="0"/>
          </a:p>
          <a:p>
            <a:r>
              <a:rPr lang="en-US" dirty="0"/>
              <a:t>For example, looking at all the new domains observed to an organization is likely to include domains used for phishing or drive-by malware. Knowing the list is going to be smaller tricks like frequency analysis or </a:t>
            </a:r>
            <a:r>
              <a:rPr lang="en-US" dirty="0" err="1"/>
              <a:t>whois</a:t>
            </a:r>
            <a:r>
              <a:rPr lang="en-US" dirty="0"/>
              <a:t> creation data lookup can be performed with tools like freq.py or freq_server.py</a:t>
            </a:r>
            <a:r>
              <a:rPr lang="en-US" baseline="30000" dirty="0"/>
              <a:t>1</a:t>
            </a:r>
            <a:r>
              <a:rPr lang="en-US" dirty="0"/>
              <a:t> and domains_stats.py</a:t>
            </a:r>
            <a:r>
              <a:rPr lang="en-US" baseline="30000" dirty="0"/>
              <a:t>2</a:t>
            </a:r>
            <a:r>
              <a:rPr lang="en-US" dirty="0"/>
              <a:t>. Depending on the organization, the dhcp.log can be analyzed for hostnames that do not match the organizations naming standard or MAC address list of company devices. Other logs such as software.log can be used to find vulnerable operating systems or applications through passive identification.</a:t>
            </a:r>
          </a:p>
          <a:p>
            <a:endParaRPr lang="en-US" dirty="0"/>
          </a:p>
          <a:p>
            <a:r>
              <a:rPr lang="en-US" dirty="0"/>
              <a:t>The point is, the limit on how useful the data can be is based on the team using the data. </a:t>
            </a:r>
            <a:r>
              <a:rPr lang="en-US" dirty="0" err="1"/>
              <a:t>Zeek</a:t>
            </a:r>
            <a:r>
              <a:rPr lang="en-US" dirty="0"/>
              <a:t> data is one of the number one data sources if not the number one for network monitoring and alerting. For example, connection logs can be crawled back in time to look for connections that reoccur on frequent intervals the same way command and control activity. DNS logs can be inspected for new domain requests or randomly named domains or cousin domains.</a:t>
            </a:r>
          </a:p>
          <a:p>
            <a:endParaRPr lang="en-US" dirty="0"/>
          </a:p>
          <a:p>
            <a:r>
              <a:rPr lang="en-US" dirty="0"/>
              <a:t>[1] https://github.com/MarkBaggett/MarkBaggett/tree/master/freq</a:t>
            </a:r>
          </a:p>
          <a:p>
            <a:r>
              <a:rPr lang="en-US" dirty="0"/>
              <a:t>[2] https://github.com/MarkBaggett/domain_stats</a:t>
            </a:r>
          </a:p>
          <a:p>
            <a:endParaRPr lang="en-US" dirty="0"/>
          </a:p>
        </p:txBody>
      </p:sp>
    </p:spTree>
    <p:extLst>
      <p:ext uri="{BB962C8B-B14F-4D97-AF65-F5344CB8AC3E}">
        <p14:creationId xmlns:p14="http://schemas.microsoft.com/office/powerpoint/2010/main" val="1372353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r>
              <a:rPr lang="en-US" b="1" dirty="0"/>
              <a:t>Operationalizing logs by sending them to scripts or to a SIEM for analytics - i.e. Security Onion.</a:t>
            </a:r>
          </a:p>
          <a:p>
            <a:endParaRPr lang="en-US" b="1" dirty="0"/>
          </a:p>
          <a:p>
            <a:r>
              <a:rPr lang="en-US" b="1" dirty="0"/>
              <a:t>Security Onion Network + Endpoint Visibility </a:t>
            </a:r>
          </a:p>
          <a:p>
            <a:r>
              <a:rPr lang="en-US" b="0" dirty="0"/>
              <a:t>In 2017, Security Onion decided to incorporate the Elastic Stack into its distribution, adding parsers for not only NSM data through </a:t>
            </a:r>
            <a:r>
              <a:rPr lang="en-US" b="0" dirty="0" err="1"/>
              <a:t>Zeek</a:t>
            </a:r>
            <a:r>
              <a:rPr lang="en-US" b="0" dirty="0"/>
              <a:t>, but also for host visibility through </a:t>
            </a:r>
            <a:r>
              <a:rPr lang="en-US" b="0" dirty="0" err="1"/>
              <a:t>Sysmon</a:t>
            </a:r>
            <a:r>
              <a:rPr lang="en-US" b="0" dirty="0"/>
              <a:t> among others. This allows for seamless pivoting</a:t>
            </a:r>
            <a:r>
              <a:rPr lang="en-US" b="0" baseline="30000" dirty="0"/>
              <a:t>2</a:t>
            </a:r>
            <a:r>
              <a:rPr lang="en-US" b="0" dirty="0"/>
              <a:t> between network and host data. </a:t>
            </a:r>
          </a:p>
          <a:p>
            <a:endParaRPr lang="en-US" b="0" dirty="0"/>
          </a:p>
          <a:p>
            <a:r>
              <a:rPr lang="en-US" b="0" dirty="0"/>
              <a:t>[1] https://</a:t>
            </a:r>
            <a:r>
              <a:rPr lang="en-US" b="0" dirty="0" err="1"/>
              <a:t>blog.securityonion.net</a:t>
            </a:r>
            <a:r>
              <a:rPr lang="en-US" b="0" dirty="0"/>
              <a:t>/2017/07/towards-elastic-on-security-</a:t>
            </a:r>
            <a:r>
              <a:rPr lang="en-US" b="0" dirty="0" err="1"/>
              <a:t>onion.html</a:t>
            </a:r>
            <a:r>
              <a:rPr lang="en-US" b="0" dirty="0"/>
              <a:t> </a:t>
            </a:r>
          </a:p>
          <a:p>
            <a:r>
              <a:rPr lang="en-US" b="0" dirty="0"/>
              <a:t>[2] https://</a:t>
            </a:r>
            <a:r>
              <a:rPr lang="en-US" b="0" dirty="0" err="1"/>
              <a:t>sqrrl.com</a:t>
            </a:r>
            <a:r>
              <a:rPr lang="en-US" b="0" dirty="0"/>
              <a:t>/cyber-incident-investigation-training-reducing-evidence-abstraction/</a:t>
            </a:r>
          </a:p>
        </p:txBody>
      </p:sp>
    </p:spTree>
    <p:extLst>
      <p:ext uri="{BB962C8B-B14F-4D97-AF65-F5344CB8AC3E}">
        <p14:creationId xmlns:p14="http://schemas.microsoft.com/office/powerpoint/2010/main" val="3845512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a:xfrm>
            <a:off x="685800" y="4573588"/>
            <a:ext cx="5943600" cy="4875212"/>
          </a:xfrm>
        </p:spPr>
        <p:txBody>
          <a:bodyPr/>
          <a:lstStyle/>
          <a:p>
            <a:pPr>
              <a:spcBef>
                <a:spcPts val="0"/>
              </a:spcBef>
            </a:pPr>
            <a:r>
              <a:rPr lang="en-US" b="1" dirty="0" err="1"/>
              <a:t>Zeek</a:t>
            </a:r>
            <a:r>
              <a:rPr lang="en-US" b="1" dirty="0"/>
              <a:t> Use Cases: Spotting the C2</a:t>
            </a:r>
          </a:p>
          <a:p>
            <a:pPr>
              <a:spcBef>
                <a:spcPts val="0"/>
              </a:spcBef>
            </a:pPr>
            <a:r>
              <a:rPr lang="en-US" b="0" dirty="0"/>
              <a:t>Let’s go through some use cases where network metadata can provide tremendous value at a very little cost. Some of the traffic shown above was captured by one of the course authors during a threat hunting exercise conducted in the Middle East. After collecting full packet captures for a few hours, the traffic was analyzed with </a:t>
            </a:r>
            <a:r>
              <a:rPr lang="en-US" b="0" dirty="0" err="1"/>
              <a:t>Zeek</a:t>
            </a:r>
            <a:r>
              <a:rPr lang="en-US" b="0" dirty="0"/>
              <a:t> on the author’s laptop. A couple of command lines like the ones shown above were enough to uncover a network infected with the Zeus </a:t>
            </a:r>
            <a:r>
              <a:rPr lang="en-US" b="0" dirty="0" err="1"/>
              <a:t>Gameover</a:t>
            </a:r>
            <a:r>
              <a:rPr lang="en-US" b="0" dirty="0"/>
              <a:t> variant. </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Looking at the length of the domains requested (right image) it’s possible to observe a pattern. To do so, we can cut out the TLDs (com, info, net…) and then calculate the length of each of the strings.</a:t>
            </a:r>
            <a:br>
              <a:rPr lang="en-US" dirty="0"/>
            </a:br>
            <a:br>
              <a:rPr lang="en-US" dirty="0"/>
            </a:br>
            <a:r>
              <a:rPr lang="en-US" dirty="0"/>
              <a:t>$ cat </a:t>
            </a:r>
            <a:r>
              <a:rPr lang="en-US" dirty="0" err="1"/>
              <a:t>dns.log</a:t>
            </a:r>
            <a:r>
              <a:rPr lang="en-US" dirty="0"/>
              <a:t> | bro-cut query | sort -u | cut -d . -f1 &gt; domains-</a:t>
            </a:r>
            <a:r>
              <a:rPr lang="en-US" dirty="0" err="1"/>
              <a:t>withoutTLD</a:t>
            </a:r>
            <a:r>
              <a:rPr lang="en-US" dirty="0"/>
              <a:t> $ for </a:t>
            </a:r>
            <a:r>
              <a:rPr lang="en-US" dirty="0" err="1"/>
              <a:t>i</a:t>
            </a:r>
            <a:r>
              <a:rPr lang="en-US" dirty="0"/>
              <a:t> in `cat domains-</a:t>
            </a:r>
            <a:r>
              <a:rPr lang="en-US" dirty="0" err="1"/>
              <a:t>withoutTLD</a:t>
            </a:r>
            <a:r>
              <a:rPr lang="en-US" dirty="0"/>
              <a:t>`; do echo "${#</a:t>
            </a:r>
            <a:r>
              <a:rPr lang="en-US" dirty="0" err="1"/>
              <a:t>i</a:t>
            </a:r>
            <a:r>
              <a:rPr lang="en-US" dirty="0"/>
              <a:t>}"; done | sort –u </a:t>
            </a:r>
          </a:p>
          <a:p>
            <a:pPr>
              <a:spcBef>
                <a:spcPts val="0"/>
              </a:spcBef>
            </a:pPr>
            <a:endParaRPr lang="en-US" dirty="0"/>
          </a:p>
          <a:p>
            <a:pPr>
              <a:spcBef>
                <a:spcPts val="0"/>
              </a:spcBef>
            </a:pPr>
            <a:r>
              <a:rPr lang="en-US" dirty="0"/>
              <a:t>34 </a:t>
            </a:r>
          </a:p>
          <a:p>
            <a:pPr>
              <a:spcBef>
                <a:spcPts val="0"/>
              </a:spcBef>
            </a:pPr>
            <a:r>
              <a:rPr lang="en-US" dirty="0"/>
              <a:t>35 </a:t>
            </a:r>
          </a:p>
          <a:p>
            <a:pPr>
              <a:spcBef>
                <a:spcPts val="0"/>
              </a:spcBef>
            </a:pPr>
            <a:r>
              <a:rPr lang="en-US" dirty="0"/>
              <a:t>36 </a:t>
            </a:r>
          </a:p>
          <a:p>
            <a:pPr>
              <a:spcBef>
                <a:spcPts val="0"/>
              </a:spcBef>
            </a:pPr>
            <a:r>
              <a:rPr lang="en-US" dirty="0"/>
              <a:t>37 </a:t>
            </a:r>
          </a:p>
          <a:p>
            <a:pPr>
              <a:spcBef>
                <a:spcPts val="0"/>
              </a:spcBef>
            </a:pPr>
            <a:r>
              <a:rPr lang="en-US" dirty="0"/>
              <a:t>38 </a:t>
            </a:r>
          </a:p>
          <a:p>
            <a:pPr>
              <a:spcBef>
                <a:spcPts val="0"/>
              </a:spcBef>
            </a:pPr>
            <a:r>
              <a:rPr lang="en-US" dirty="0"/>
              <a:t>39 </a:t>
            </a:r>
          </a:p>
          <a:p>
            <a:pPr>
              <a:spcBef>
                <a:spcPts val="0"/>
              </a:spcBef>
            </a:pPr>
            <a:r>
              <a:rPr lang="en-US" dirty="0"/>
              <a:t>40 </a:t>
            </a:r>
          </a:p>
          <a:p>
            <a:pPr>
              <a:spcBef>
                <a:spcPts val="0"/>
              </a:spcBef>
            </a:pPr>
            <a:r>
              <a:rPr lang="en-US" dirty="0"/>
              <a:t>41 </a:t>
            </a:r>
          </a:p>
          <a:p>
            <a:pPr>
              <a:spcBef>
                <a:spcPts val="0"/>
              </a:spcBef>
            </a:pPr>
            <a:r>
              <a:rPr lang="en-US" dirty="0"/>
              <a:t>42 </a:t>
            </a:r>
          </a:p>
          <a:p>
            <a:pPr>
              <a:spcBef>
                <a:spcPts val="0"/>
              </a:spcBef>
            </a:pPr>
            <a:r>
              <a:rPr lang="en-US" dirty="0"/>
              <a:t>43</a:t>
            </a:r>
            <a:r>
              <a:rPr lang="en-US" sz="1000" b="0" i="0" kern="1200" dirty="0">
                <a:solidFill>
                  <a:schemeClr val="tx1"/>
                </a:solidFill>
                <a:effectLst/>
                <a:latin typeface="Times New Roman" pitchFamily="18" charset="0"/>
                <a:ea typeface="+mn-ea"/>
                <a:cs typeface="+mn-cs"/>
              </a:rPr>
              <a:t> </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These strings are within a close range of 34 to 43 characters long. Casualty? Not really, the so-called </a:t>
            </a:r>
            <a:r>
              <a:rPr lang="en-US" sz="1000" b="0" i="0" kern="1200" dirty="0" err="1">
                <a:solidFill>
                  <a:schemeClr val="tx1"/>
                </a:solidFill>
                <a:effectLst/>
                <a:latin typeface="Times New Roman" pitchFamily="18" charset="0"/>
                <a:ea typeface="+mn-ea"/>
                <a:cs typeface="+mn-cs"/>
              </a:rPr>
              <a:t>ZeuS</a:t>
            </a:r>
            <a:r>
              <a:rPr lang="en-US" sz="1000" b="0" i="0" kern="1200" dirty="0">
                <a:solidFill>
                  <a:schemeClr val="tx1"/>
                </a:solidFill>
                <a:effectLst/>
                <a:latin typeface="Times New Roman" pitchFamily="18" charset="0"/>
                <a:ea typeface="+mn-ea"/>
                <a:cs typeface="+mn-cs"/>
              </a:rPr>
              <a:t> </a:t>
            </a:r>
            <a:r>
              <a:rPr lang="en-US" sz="1000" b="0" i="0" kern="1200" dirty="0" err="1">
                <a:solidFill>
                  <a:schemeClr val="tx1"/>
                </a:solidFill>
                <a:effectLst/>
                <a:latin typeface="Times New Roman" pitchFamily="18" charset="0"/>
                <a:ea typeface="+mn-ea"/>
                <a:cs typeface="+mn-cs"/>
              </a:rPr>
              <a:t>Gameover</a:t>
            </a:r>
            <a:r>
              <a:rPr lang="en-US" sz="1000" b="0" i="0" kern="1200" dirty="0">
                <a:solidFill>
                  <a:schemeClr val="tx1"/>
                </a:solidFill>
                <a:effectLst/>
                <a:latin typeface="Times New Roman" pitchFamily="18" charset="0"/>
                <a:ea typeface="+mn-ea"/>
                <a:cs typeface="+mn-cs"/>
              </a:rPr>
              <a:t> is known for implementing P2P and Domain Generation Algorithm (DGA) communications to determine the current Command and Control (C&amp;C) domain. When these bots can’t communicate with its botnet via P2P, DGA is used. The domain names generated by </a:t>
            </a:r>
            <a:r>
              <a:rPr lang="en-US" sz="1000" b="0" i="0" kern="1200" dirty="0" err="1">
                <a:solidFill>
                  <a:schemeClr val="tx1"/>
                </a:solidFill>
                <a:effectLst/>
                <a:latin typeface="Times New Roman" pitchFamily="18" charset="0"/>
                <a:ea typeface="+mn-ea"/>
                <a:cs typeface="+mn-cs"/>
              </a:rPr>
              <a:t>ZeuS</a:t>
            </a:r>
            <a:r>
              <a:rPr lang="en-US" sz="1000" b="0" i="0" kern="1200" dirty="0">
                <a:solidFill>
                  <a:schemeClr val="tx1"/>
                </a:solidFill>
                <a:effectLst/>
                <a:latin typeface="Times New Roman" pitchFamily="18" charset="0"/>
                <a:ea typeface="+mn-ea"/>
                <a:cs typeface="+mn-cs"/>
              </a:rPr>
              <a:t> </a:t>
            </a:r>
            <a:r>
              <a:rPr lang="en-US" sz="1000" b="0" i="0" kern="1200" dirty="0" err="1">
                <a:solidFill>
                  <a:schemeClr val="tx1"/>
                </a:solidFill>
                <a:effectLst/>
                <a:latin typeface="Times New Roman" pitchFamily="18" charset="0"/>
                <a:ea typeface="+mn-ea"/>
                <a:cs typeface="+mn-cs"/>
              </a:rPr>
              <a:t>Gameover</a:t>
            </a:r>
            <a:r>
              <a:rPr lang="en-US" sz="1000" b="0" i="0" kern="1200" dirty="0">
                <a:solidFill>
                  <a:schemeClr val="tx1"/>
                </a:solidFill>
                <a:effectLst/>
                <a:latin typeface="Times New Roman" pitchFamily="18" charset="0"/>
                <a:ea typeface="+mn-ea"/>
                <a:cs typeface="+mn-cs"/>
              </a:rPr>
              <a:t> consist of a string with a length of 32 to 48 chars and one of the following TLDs: </a:t>
            </a:r>
            <a:r>
              <a:rPr lang="en-US" sz="1000" b="0" i="0" kern="1200" dirty="0" err="1">
                <a:solidFill>
                  <a:schemeClr val="tx1"/>
                </a:solidFill>
                <a:effectLst/>
                <a:latin typeface="Times New Roman" pitchFamily="18" charset="0"/>
                <a:ea typeface="+mn-ea"/>
                <a:cs typeface="+mn-cs"/>
              </a:rPr>
              <a:t>ru</a:t>
            </a:r>
            <a:r>
              <a:rPr lang="en-US" sz="1000" b="0" i="0" kern="1200" dirty="0">
                <a:solidFill>
                  <a:schemeClr val="tx1"/>
                </a:solidFill>
                <a:effectLst/>
                <a:latin typeface="Times New Roman" pitchFamily="18" charset="0"/>
                <a:ea typeface="+mn-ea"/>
                <a:cs typeface="+mn-cs"/>
              </a:rPr>
              <a:t>, com, biz, net or org. The list contains over 1000 domains and changes every 7 days, based on the current date.</a:t>
            </a:r>
          </a:p>
        </p:txBody>
      </p:sp>
    </p:spTree>
    <p:extLst>
      <p:ext uri="{BB962C8B-B14F-4D97-AF65-F5344CB8AC3E}">
        <p14:creationId xmlns:p14="http://schemas.microsoft.com/office/powerpoint/2010/main" val="1190732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pPr>
              <a:spcBef>
                <a:spcPts val="0"/>
              </a:spcBef>
            </a:pPr>
            <a:r>
              <a:rPr lang="en-US" b="1" dirty="0" err="1"/>
              <a:t>Zeek</a:t>
            </a:r>
            <a:r>
              <a:rPr lang="en-US" b="1" dirty="0"/>
              <a:t> Use Cases:  TLS Magic with JA3 (1)</a:t>
            </a:r>
          </a:p>
          <a:p>
            <a:pPr>
              <a:spcBef>
                <a:spcPts val="0"/>
              </a:spcBef>
            </a:pPr>
            <a:r>
              <a:rPr lang="en-US" sz="1000" b="0" i="0" kern="1200" dirty="0">
                <a:solidFill>
                  <a:schemeClr val="tx1"/>
                </a:solidFill>
                <a:effectLst/>
                <a:latin typeface="Times New Roman" pitchFamily="18" charset="0"/>
                <a:ea typeface="+mn-ea"/>
                <a:cs typeface="+mn-cs"/>
              </a:rPr>
              <a:t>John B. </a:t>
            </a:r>
            <a:r>
              <a:rPr lang="en-US" sz="1000" b="0" i="0" kern="1200" dirty="0" err="1">
                <a:solidFill>
                  <a:schemeClr val="tx1"/>
                </a:solidFill>
                <a:effectLst/>
                <a:latin typeface="Times New Roman" pitchFamily="18" charset="0"/>
                <a:ea typeface="+mn-ea"/>
                <a:cs typeface="+mn-cs"/>
              </a:rPr>
              <a:t>Althouse</a:t>
            </a:r>
            <a:r>
              <a:rPr lang="en-US" sz="1000" b="0" i="0" kern="1200" dirty="0">
                <a:solidFill>
                  <a:schemeClr val="tx1"/>
                </a:solidFill>
                <a:effectLst/>
                <a:latin typeface="Times New Roman" pitchFamily="18" charset="0"/>
                <a:ea typeface="+mn-ea"/>
                <a:cs typeface="+mn-cs"/>
              </a:rPr>
              <a:t>, Jeff Atkinson, and Josh Atkins, developed JA3 (a tool that named after their shared initials ”JA</a:t>
            </a:r>
            <a:r>
              <a:rPr lang="en-US" sz="1000" b="0" i="0" kern="1200" dirty="0">
                <a:solidFill>
                  <a:schemeClr val="tx1"/>
                </a:solidFill>
                <a:effectLst/>
                <a:latin typeface="Times New Roman" pitchFamily="18" charset="0"/>
                <a:ea typeface="+mn-ea"/>
                <a:cs typeface="+mn-cs"/>
                <a:sym typeface="Wingdings" pitchFamily="2" charset="2"/>
              </a:rPr>
              <a:t>”), a t</a:t>
            </a:r>
            <a:r>
              <a:rPr lang="en-US" sz="1000" b="0" i="0" kern="1200" dirty="0">
                <a:solidFill>
                  <a:schemeClr val="tx1"/>
                </a:solidFill>
                <a:effectLst/>
                <a:latin typeface="Times New Roman" pitchFamily="18" charset="0"/>
                <a:ea typeface="+mn-ea"/>
                <a:cs typeface="+mn-cs"/>
              </a:rPr>
              <a:t>echnique for creating SSL client fingerprints from the pre-encryption handshakes of the SSL protocol.</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JA3 fingerprints can be generated with either a </a:t>
            </a:r>
            <a:r>
              <a:rPr lang="en-US" sz="1000" b="0" i="0" u="none" strike="noStrike" kern="1200" dirty="0" err="1">
                <a:solidFill>
                  <a:schemeClr val="tx1"/>
                </a:solidFill>
                <a:effectLst/>
                <a:latin typeface="Times New Roman" pitchFamily="18" charset="0"/>
                <a:ea typeface="+mn-ea"/>
                <a:cs typeface="+mn-cs"/>
              </a:rPr>
              <a:t>Zeek</a:t>
            </a:r>
            <a:r>
              <a:rPr lang="en-US" sz="1000" b="0" i="0" u="none" strike="noStrike" kern="1200" dirty="0">
                <a:solidFill>
                  <a:schemeClr val="tx1"/>
                </a:solidFill>
                <a:effectLst/>
                <a:latin typeface="Times New Roman" pitchFamily="18" charset="0"/>
                <a:ea typeface="+mn-ea"/>
                <a:cs typeface="+mn-cs"/>
              </a:rPr>
              <a:t> script</a:t>
            </a:r>
            <a:r>
              <a:rPr lang="en-US" sz="1000" b="0" i="0" kern="1200" dirty="0">
                <a:solidFill>
                  <a:schemeClr val="tx1"/>
                </a:solidFill>
                <a:effectLst/>
                <a:latin typeface="Times New Roman" pitchFamily="18" charset="0"/>
                <a:ea typeface="+mn-ea"/>
                <a:cs typeface="+mn-cs"/>
              </a:rPr>
              <a:t> or customizing an instance of </a:t>
            </a:r>
            <a:r>
              <a:rPr lang="en-US" sz="1000" b="0" i="0" kern="1200" dirty="0" err="1">
                <a:solidFill>
                  <a:schemeClr val="tx1"/>
                </a:solidFill>
                <a:effectLst/>
                <a:latin typeface="Times New Roman" pitchFamily="18" charset="0"/>
                <a:ea typeface="+mn-ea"/>
                <a:cs typeface="+mn-cs"/>
              </a:rPr>
              <a:t>Suricata</a:t>
            </a:r>
            <a:r>
              <a:rPr lang="en-US" sz="1000" b="0" i="0" kern="1200" dirty="0">
                <a:solidFill>
                  <a:schemeClr val="tx1"/>
                </a:solidFill>
                <a:effectLst/>
                <a:latin typeface="Times New Roman" pitchFamily="18" charset="0"/>
                <a:ea typeface="+mn-ea"/>
                <a:cs typeface="+mn-cs"/>
              </a:rPr>
              <a:t>. </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As previously discussed, SSL certificate values are often created or changed by malicious actors, usually with “self-signed” certificates that will have unique JA3 fingerprint values. By bringing those values into a SIEM or other analysis tools, you can hunt for unusual JA3 fingerprints or even match them against a threat list of known-bad JA3 fingerprints. </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Notice how the fields highlighted in red above are the fields that Bro (and </a:t>
            </a:r>
            <a:r>
              <a:rPr lang="en-US" sz="1000" b="0" i="0" kern="1200" dirty="0" err="1">
                <a:solidFill>
                  <a:schemeClr val="tx1"/>
                </a:solidFill>
                <a:effectLst/>
                <a:latin typeface="Times New Roman" pitchFamily="18" charset="0"/>
                <a:ea typeface="+mn-ea"/>
                <a:cs typeface="+mn-cs"/>
              </a:rPr>
              <a:t>Suricata</a:t>
            </a:r>
            <a:r>
              <a:rPr lang="en-US" sz="1000" b="0" i="0" kern="1200" dirty="0">
                <a:solidFill>
                  <a:schemeClr val="tx1"/>
                </a:solidFill>
                <a:effectLst/>
                <a:latin typeface="Times New Roman" pitchFamily="18" charset="0"/>
                <a:ea typeface="+mn-ea"/>
                <a:cs typeface="+mn-cs"/>
              </a:rPr>
              <a:t>) use to create the JA3 signature hashes. The JA3 Bro script then takes those fields and concatenates them with fields separated by a comma and values within the field, separated by a hyphen. That string is hashed with md5 which results in the ja3 SSL client fingerprint. The results are output to the </a:t>
            </a:r>
            <a:r>
              <a:rPr lang="en-US" sz="1000" b="0" i="0" kern="1200" dirty="0" err="1">
                <a:solidFill>
                  <a:schemeClr val="tx1"/>
                </a:solidFill>
                <a:effectLst/>
                <a:latin typeface="Times New Roman" pitchFamily="18" charset="0"/>
                <a:ea typeface="+mn-ea"/>
                <a:cs typeface="+mn-cs"/>
              </a:rPr>
              <a:t>bro_ssl</a:t>
            </a:r>
            <a:r>
              <a:rPr lang="en-US" sz="1000" b="0" i="0" kern="1200" dirty="0">
                <a:solidFill>
                  <a:schemeClr val="tx1"/>
                </a:solidFill>
                <a:effectLst/>
                <a:latin typeface="Times New Roman" pitchFamily="18" charset="0"/>
                <a:ea typeface="+mn-ea"/>
                <a:cs typeface="+mn-cs"/>
              </a:rPr>
              <a:t> log file.</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The JA3 code is hosted in https://</a:t>
            </a:r>
            <a:r>
              <a:rPr lang="en-US" sz="1000" b="0" i="0" kern="1200" dirty="0" err="1">
                <a:solidFill>
                  <a:schemeClr val="tx1"/>
                </a:solidFill>
                <a:effectLst/>
                <a:latin typeface="Times New Roman" pitchFamily="18" charset="0"/>
                <a:ea typeface="+mn-ea"/>
                <a:cs typeface="+mn-cs"/>
              </a:rPr>
              <a:t>github.com</a:t>
            </a:r>
            <a:r>
              <a:rPr lang="en-US" sz="1000" b="0" i="0" kern="1200" dirty="0">
                <a:solidFill>
                  <a:schemeClr val="tx1"/>
                </a:solidFill>
                <a:effectLst/>
                <a:latin typeface="Times New Roman" pitchFamily="18" charset="0"/>
                <a:ea typeface="+mn-ea"/>
                <a:cs typeface="+mn-cs"/>
              </a:rPr>
              <a:t>/salesforce/ja3</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There is a list of JA3 hashes and clients that they've been associated with, available here https://</a:t>
            </a:r>
            <a:r>
              <a:rPr lang="en-US" sz="1000" b="0" i="0" kern="1200" dirty="0" err="1">
                <a:solidFill>
                  <a:schemeClr val="tx1"/>
                </a:solidFill>
                <a:effectLst/>
                <a:latin typeface="Times New Roman" pitchFamily="18" charset="0"/>
                <a:ea typeface="+mn-ea"/>
                <a:cs typeface="+mn-cs"/>
              </a:rPr>
              <a:t>github.com</a:t>
            </a:r>
            <a:r>
              <a:rPr lang="en-US" sz="1000" b="0" i="0" kern="1200" dirty="0">
                <a:solidFill>
                  <a:schemeClr val="tx1"/>
                </a:solidFill>
                <a:effectLst/>
                <a:latin typeface="Times New Roman" pitchFamily="18" charset="0"/>
                <a:ea typeface="+mn-ea"/>
                <a:cs typeface="+mn-cs"/>
              </a:rPr>
              <a:t>/</a:t>
            </a:r>
            <a:r>
              <a:rPr lang="en-US" sz="1000" b="0" i="0" kern="1200" dirty="0" err="1">
                <a:solidFill>
                  <a:schemeClr val="tx1"/>
                </a:solidFill>
                <a:effectLst/>
                <a:latin typeface="Times New Roman" pitchFamily="18" charset="0"/>
                <a:ea typeface="+mn-ea"/>
                <a:cs typeface="+mn-cs"/>
              </a:rPr>
              <a:t>trisulnsm</a:t>
            </a:r>
            <a:r>
              <a:rPr lang="en-US" sz="1000" b="0" i="0" kern="1200" dirty="0">
                <a:solidFill>
                  <a:schemeClr val="tx1"/>
                </a:solidFill>
                <a:effectLst/>
                <a:latin typeface="Times New Roman" pitchFamily="18" charset="0"/>
                <a:ea typeface="+mn-ea"/>
                <a:cs typeface="+mn-cs"/>
              </a:rPr>
              <a:t>/</a:t>
            </a:r>
            <a:r>
              <a:rPr lang="en-US" sz="1000" b="0" i="0" kern="1200" dirty="0" err="1">
                <a:solidFill>
                  <a:schemeClr val="tx1"/>
                </a:solidFill>
                <a:effectLst/>
                <a:latin typeface="Times New Roman" pitchFamily="18" charset="0"/>
                <a:ea typeface="+mn-ea"/>
                <a:cs typeface="+mn-cs"/>
              </a:rPr>
              <a:t>trisul</a:t>
            </a:r>
            <a:r>
              <a:rPr lang="en-US" sz="1000" b="0" i="0" kern="1200" dirty="0">
                <a:solidFill>
                  <a:schemeClr val="tx1"/>
                </a:solidFill>
                <a:effectLst/>
                <a:latin typeface="Times New Roman" pitchFamily="18" charset="0"/>
                <a:ea typeface="+mn-ea"/>
                <a:cs typeface="+mn-cs"/>
              </a:rPr>
              <a:t>-scripts/blob/master/</a:t>
            </a:r>
            <a:r>
              <a:rPr lang="en-US" sz="1000" b="0" i="0" kern="1200" dirty="0" err="1">
                <a:solidFill>
                  <a:schemeClr val="tx1"/>
                </a:solidFill>
                <a:effectLst/>
                <a:latin typeface="Times New Roman" pitchFamily="18" charset="0"/>
                <a:ea typeface="+mn-ea"/>
                <a:cs typeface="+mn-cs"/>
              </a:rPr>
              <a:t>lua</a:t>
            </a:r>
            <a:r>
              <a:rPr lang="en-US" sz="1000" b="0" i="0" kern="1200" dirty="0">
                <a:solidFill>
                  <a:schemeClr val="tx1"/>
                </a:solidFill>
                <a:effectLst/>
                <a:latin typeface="Times New Roman" pitchFamily="18" charset="0"/>
                <a:ea typeface="+mn-ea"/>
                <a:cs typeface="+mn-cs"/>
              </a:rPr>
              <a:t>/</a:t>
            </a:r>
            <a:r>
              <a:rPr lang="en-US" sz="1000" b="0" i="0" kern="1200" dirty="0" err="1">
                <a:solidFill>
                  <a:schemeClr val="tx1"/>
                </a:solidFill>
                <a:effectLst/>
                <a:latin typeface="Times New Roman" pitchFamily="18" charset="0"/>
                <a:ea typeface="+mn-ea"/>
                <a:cs typeface="+mn-cs"/>
              </a:rPr>
              <a:t>frontend_scripts</a:t>
            </a:r>
            <a:r>
              <a:rPr lang="en-US" sz="1000" b="0" i="0" kern="1200" dirty="0">
                <a:solidFill>
                  <a:schemeClr val="tx1"/>
                </a:solidFill>
                <a:effectLst/>
                <a:latin typeface="Times New Roman" pitchFamily="18" charset="0"/>
                <a:ea typeface="+mn-ea"/>
                <a:cs typeface="+mn-cs"/>
              </a:rPr>
              <a:t>/reassembly/ja3/prints/ja3fingerprint.json </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Steve Brant from Splunk has a great blog post on how to leverage JA3 with </a:t>
            </a:r>
            <a:r>
              <a:rPr lang="en-US" sz="1000" b="0" i="0" kern="1200" dirty="0" err="1">
                <a:solidFill>
                  <a:schemeClr val="tx1"/>
                </a:solidFill>
                <a:effectLst/>
                <a:latin typeface="Times New Roman" pitchFamily="18" charset="0"/>
                <a:ea typeface="+mn-ea"/>
                <a:cs typeface="+mn-cs"/>
              </a:rPr>
              <a:t>Zeek</a:t>
            </a:r>
            <a:r>
              <a:rPr lang="en-US" sz="1000" b="0" i="0" kern="1200" dirty="0">
                <a:solidFill>
                  <a:schemeClr val="tx1"/>
                </a:solidFill>
                <a:effectLst/>
                <a:latin typeface="Times New Roman" pitchFamily="18" charset="0"/>
                <a:ea typeface="+mn-ea"/>
                <a:cs typeface="+mn-cs"/>
              </a:rPr>
              <a:t> and SIEM here:</a:t>
            </a:r>
          </a:p>
          <a:p>
            <a:pPr>
              <a:spcBef>
                <a:spcPts val="0"/>
              </a:spcBef>
            </a:pPr>
            <a:endParaRPr lang="en-US" dirty="0"/>
          </a:p>
          <a:p>
            <a:pPr>
              <a:spcBef>
                <a:spcPts val="0"/>
              </a:spcBef>
            </a:pPr>
            <a:r>
              <a:rPr lang="en-US" dirty="0"/>
              <a:t>https://</a:t>
            </a:r>
            <a:r>
              <a:rPr lang="en-US" dirty="0" err="1"/>
              <a:t>www.splunk.com</a:t>
            </a:r>
            <a:r>
              <a:rPr lang="en-US" dirty="0"/>
              <a:t>/blog/2017/12/18/configuring-ja3-with-bro-for-splunk.html</a:t>
            </a:r>
          </a:p>
        </p:txBody>
      </p:sp>
    </p:spTree>
    <p:extLst>
      <p:ext uri="{BB962C8B-B14F-4D97-AF65-F5344CB8AC3E}">
        <p14:creationId xmlns:p14="http://schemas.microsoft.com/office/powerpoint/2010/main" val="203375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r>
              <a:rPr lang="en-US" b="1" dirty="0" err="1"/>
              <a:t>Suricata</a:t>
            </a:r>
            <a:r>
              <a:rPr lang="en-US" b="1" dirty="0"/>
              <a:t> &amp; TLS magic with JA3</a:t>
            </a:r>
          </a:p>
          <a:p>
            <a:r>
              <a:rPr lang="en-US" dirty="0"/>
              <a:t>As mentioned earlier, Suricata can also leverage the JA3 technique. As documented in this blog post by Trustwave, the researcher was able to spot the </a:t>
            </a:r>
            <a:r>
              <a:rPr lang="en-US" dirty="0" err="1"/>
              <a:t>Dridex</a:t>
            </a:r>
            <a:r>
              <a:rPr lang="en-US" dirty="0"/>
              <a:t> malware C2 with a </a:t>
            </a:r>
            <a:r>
              <a:rPr lang="en-US" dirty="0" err="1"/>
              <a:t>portless</a:t>
            </a:r>
            <a:r>
              <a:rPr lang="en-US" dirty="0"/>
              <a:t> signature. Notice how no ports are specified in the rule, yet Suricata is able to identify the malicious traffic going out on a non- conventional TLS port by the JA3 hash.</a:t>
            </a:r>
          </a:p>
          <a:p>
            <a:endParaRPr lang="en-US" dirty="0"/>
          </a:p>
          <a:p>
            <a:r>
              <a:rPr lang="en-US" dirty="0"/>
              <a:t>[1] https://</a:t>
            </a:r>
            <a:r>
              <a:rPr lang="en-US" dirty="0" err="1"/>
              <a:t>www.trustwave.com</a:t>
            </a:r>
            <a:r>
              <a:rPr lang="en-US" dirty="0"/>
              <a:t>/</a:t>
            </a:r>
            <a:r>
              <a:rPr lang="en-US" dirty="0" err="1"/>
              <a:t>en</a:t>
            </a:r>
            <a:r>
              <a:rPr lang="en-US" dirty="0"/>
              <a:t>-us/resources/blogs/</a:t>
            </a:r>
            <a:r>
              <a:rPr lang="en-US" dirty="0" err="1"/>
              <a:t>spiderlabs</a:t>
            </a:r>
            <a:r>
              <a:rPr lang="en-US" dirty="0"/>
              <a:t>-blog/inspecting-encrypted-network-traffic-with-ja3/</a:t>
            </a:r>
          </a:p>
        </p:txBody>
      </p:sp>
    </p:spTree>
    <p:extLst>
      <p:ext uri="{BB962C8B-B14F-4D97-AF65-F5344CB8AC3E}">
        <p14:creationId xmlns:p14="http://schemas.microsoft.com/office/powerpoint/2010/main" val="277259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pPr>
              <a:spcBef>
                <a:spcPts val="0"/>
              </a:spcBef>
            </a:pPr>
            <a:r>
              <a:rPr lang="en-US" b="1" dirty="0" err="1"/>
              <a:t>Zeek</a:t>
            </a:r>
            <a:r>
              <a:rPr lang="en-US" b="1" dirty="0"/>
              <a:t> Use Case: Detect Beaconing with Flare &amp; RITA</a:t>
            </a:r>
          </a:p>
          <a:p>
            <a:pPr>
              <a:spcBef>
                <a:spcPts val="0"/>
              </a:spcBef>
            </a:pPr>
            <a:r>
              <a:rPr lang="en-US" sz="1000" b="0" i="0" u="none" strike="noStrike" kern="1200" dirty="0">
                <a:solidFill>
                  <a:schemeClr val="tx1"/>
                </a:solidFill>
                <a:effectLst/>
                <a:latin typeface="Times New Roman" pitchFamily="18" charset="0"/>
                <a:ea typeface="+mn-ea"/>
                <a:cs typeface="+mn-cs"/>
              </a:rPr>
              <a:t>Flare </a:t>
            </a:r>
            <a:r>
              <a:rPr lang="en-US" sz="1000" b="0" i="0" kern="1200" dirty="0">
                <a:solidFill>
                  <a:schemeClr val="tx1"/>
                </a:solidFill>
                <a:effectLst/>
                <a:latin typeface="Times New Roman" pitchFamily="18" charset="0"/>
                <a:ea typeface="+mn-ea"/>
                <a:cs typeface="+mn-cs"/>
              </a:rPr>
              <a:t>is a free open-source cyber analytic framework intended to make identifying malicious behavior, such as C2 beaconing in networks, as simple as possible, written by SANS Instructor Austin Taylor. </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Written in Python, it is designed for rapid prototyping and development of behavioral analytics leveraging Elasticsearch and any IDS system like Bro, Snort or </a:t>
            </a:r>
            <a:r>
              <a:rPr lang="en-US" sz="1000" b="0" i="0" kern="1200" dirty="0" err="1">
                <a:solidFill>
                  <a:schemeClr val="tx1"/>
                </a:solidFill>
                <a:effectLst/>
                <a:latin typeface="Times New Roman" pitchFamily="18" charset="0"/>
                <a:ea typeface="+mn-ea"/>
                <a:cs typeface="+mn-cs"/>
              </a:rPr>
              <a:t>Suricata</a:t>
            </a:r>
            <a:r>
              <a:rPr lang="en-US" sz="1000" b="0" i="0" kern="1200" dirty="0">
                <a:solidFill>
                  <a:schemeClr val="tx1"/>
                </a:solidFill>
                <a:effectLst/>
                <a:latin typeface="Times New Roman" pitchFamily="18" charset="0"/>
                <a:ea typeface="+mn-ea"/>
                <a:cs typeface="+mn-cs"/>
              </a:rPr>
              <a:t> to identify periodic activity. 	The flow data inside Elastic Stack (ES) is what Flare uses to identify beacons.</a:t>
            </a:r>
          </a:p>
          <a:p>
            <a:pPr>
              <a:spcBef>
                <a:spcPts val="0"/>
              </a:spcBef>
            </a:pPr>
            <a:endParaRPr lang="en-US" sz="1000" b="0" i="0" kern="1200" dirty="0">
              <a:solidFill>
                <a:schemeClr val="tx1"/>
              </a:solidFill>
              <a:effectLst/>
              <a:latin typeface="Times New Roman" pitchFamily="18" charset="0"/>
              <a:ea typeface="+mn-ea"/>
              <a:cs typeface="+mn-cs"/>
            </a:endParaRPr>
          </a:p>
          <a:p>
            <a:pPr>
              <a:spcBef>
                <a:spcPts val="0"/>
              </a:spcBef>
            </a:pPr>
            <a:r>
              <a:rPr lang="en-US" sz="1000" b="0" i="0" kern="1200" dirty="0">
                <a:solidFill>
                  <a:schemeClr val="tx1"/>
                </a:solidFill>
                <a:effectLst/>
                <a:latin typeface="Times New Roman" pitchFamily="18" charset="0"/>
                <a:ea typeface="+mn-ea"/>
                <a:cs typeface="+mn-cs"/>
              </a:rPr>
              <a:t>After you have created a small subset of interesting traffic to investigate, you can pivot to Kibana to visualize your findings. A full write up with an example is available at:</a:t>
            </a:r>
          </a:p>
          <a:p>
            <a:pPr>
              <a:spcBef>
                <a:spcPts val="0"/>
              </a:spcBef>
            </a:pPr>
            <a:endParaRPr lang="en-US" dirty="0"/>
          </a:p>
          <a:p>
            <a:pPr>
              <a:spcBef>
                <a:spcPts val="0"/>
              </a:spcBef>
            </a:pPr>
            <a:r>
              <a:rPr lang="en-US" dirty="0"/>
              <a:t>RITA is a similar project from Active countermeasures, led by SANS Instructor John Strand, that has interesting features like such as:</a:t>
            </a:r>
          </a:p>
          <a:p>
            <a:pPr>
              <a:spcBef>
                <a:spcPts val="0"/>
              </a:spcBef>
            </a:pPr>
            <a:endParaRPr lang="en-US" sz="1000" b="0" i="0" kern="1200" dirty="0">
              <a:solidFill>
                <a:schemeClr val="tx1"/>
              </a:solidFill>
              <a:effectLst/>
              <a:latin typeface="Times New Roman" pitchFamily="18" charset="0"/>
              <a:ea typeface="+mn-ea"/>
              <a:cs typeface="+mn-cs"/>
            </a:endParaRPr>
          </a:p>
          <a:p>
            <a:pPr marL="171450" indent="-171450">
              <a:spcBef>
                <a:spcPts val="0"/>
              </a:spcBef>
              <a:buFont typeface="Arial" panose="020B0604020202020204" pitchFamily="34" charset="0"/>
              <a:buChar char="•"/>
            </a:pPr>
            <a:r>
              <a:rPr lang="en-US" sz="1000" b="1" i="0" kern="1200" dirty="0">
                <a:solidFill>
                  <a:schemeClr val="tx1"/>
                </a:solidFill>
                <a:effectLst/>
                <a:latin typeface="Times New Roman" pitchFamily="18" charset="0"/>
                <a:ea typeface="+mn-ea"/>
                <a:cs typeface="+mn-cs"/>
              </a:rPr>
              <a:t>Beaconing Detection</a:t>
            </a:r>
            <a:r>
              <a:rPr lang="en-US" sz="1000" b="0" i="0" kern="1200" dirty="0">
                <a:solidFill>
                  <a:schemeClr val="tx1"/>
                </a:solidFill>
                <a:effectLst/>
                <a:latin typeface="Times New Roman" pitchFamily="18" charset="0"/>
                <a:ea typeface="+mn-ea"/>
                <a:cs typeface="+mn-cs"/>
              </a:rPr>
              <a:t>: Search for signs of beaconing behavior in and out of your network</a:t>
            </a:r>
          </a:p>
          <a:p>
            <a:pPr marL="171450" indent="-171450">
              <a:spcBef>
                <a:spcPts val="0"/>
              </a:spcBef>
              <a:buFont typeface="Arial" panose="020B0604020202020204" pitchFamily="34" charset="0"/>
              <a:buChar char="•"/>
            </a:pPr>
            <a:r>
              <a:rPr lang="en-US" sz="1000" b="1" i="0" kern="1200" dirty="0">
                <a:solidFill>
                  <a:schemeClr val="tx1"/>
                </a:solidFill>
                <a:effectLst/>
                <a:latin typeface="Times New Roman" pitchFamily="18" charset="0"/>
                <a:ea typeface="+mn-ea"/>
                <a:cs typeface="+mn-cs"/>
              </a:rPr>
              <a:t>DNS Tunneling Detection</a:t>
            </a:r>
            <a:r>
              <a:rPr lang="en-US" sz="1000" b="0" i="0" kern="1200" dirty="0">
                <a:solidFill>
                  <a:schemeClr val="tx1"/>
                </a:solidFill>
                <a:effectLst/>
                <a:latin typeface="Times New Roman" pitchFamily="18" charset="0"/>
                <a:ea typeface="+mn-ea"/>
                <a:cs typeface="+mn-cs"/>
              </a:rPr>
              <a:t> Search for signs of DNS based covert channels</a:t>
            </a:r>
          </a:p>
          <a:p>
            <a:pPr marL="171450" indent="-171450">
              <a:spcBef>
                <a:spcPts val="0"/>
              </a:spcBef>
              <a:buFont typeface="Arial" panose="020B0604020202020204" pitchFamily="34" charset="0"/>
              <a:buChar char="•"/>
            </a:pPr>
            <a:r>
              <a:rPr lang="en-US" sz="1000" b="1" i="0" kern="1200" dirty="0">
                <a:solidFill>
                  <a:schemeClr val="tx1"/>
                </a:solidFill>
                <a:effectLst/>
                <a:latin typeface="Times New Roman" pitchFamily="18" charset="0"/>
                <a:ea typeface="+mn-ea"/>
                <a:cs typeface="+mn-cs"/>
              </a:rPr>
              <a:t>Blacklist Checking</a:t>
            </a:r>
            <a:r>
              <a:rPr lang="en-US" sz="1000" b="0" i="0" kern="1200" dirty="0">
                <a:solidFill>
                  <a:schemeClr val="tx1"/>
                </a:solidFill>
                <a:effectLst/>
                <a:latin typeface="Times New Roman" pitchFamily="18" charset="0"/>
                <a:ea typeface="+mn-ea"/>
                <a:cs typeface="+mn-cs"/>
              </a:rPr>
              <a:t>: Query blacklists to search for suspicious domains and hosts</a:t>
            </a:r>
          </a:p>
          <a:p>
            <a:pPr>
              <a:spcBef>
                <a:spcPts val="0"/>
              </a:spcBef>
            </a:pPr>
            <a:endParaRPr lang="en-US" dirty="0"/>
          </a:p>
          <a:p>
            <a:pPr>
              <a:spcBef>
                <a:spcPts val="0"/>
              </a:spcBef>
            </a:pPr>
            <a:r>
              <a:rPr lang="en-US" sz="1000" b="0" i="0" kern="1200" dirty="0">
                <a:solidFill>
                  <a:schemeClr val="tx1"/>
                </a:solidFill>
                <a:effectLst/>
                <a:latin typeface="Times New Roman" pitchFamily="18" charset="0"/>
                <a:ea typeface="+mn-ea"/>
                <a:cs typeface="+mn-cs"/>
              </a:rPr>
              <a:t>A full description of RITA's capabilities and the code is available here:</a:t>
            </a:r>
          </a:p>
          <a:p>
            <a:pPr>
              <a:spcBef>
                <a:spcPts val="0"/>
              </a:spcBef>
            </a:pPr>
            <a:r>
              <a:rPr lang="en-US" dirty="0"/>
              <a:t>https://</a:t>
            </a:r>
            <a:r>
              <a:rPr lang="en-US" dirty="0" err="1"/>
              <a:t>github.com</a:t>
            </a:r>
            <a:r>
              <a:rPr lang="en-US" dirty="0"/>
              <a:t>/</a:t>
            </a:r>
            <a:r>
              <a:rPr lang="en-US" dirty="0" err="1"/>
              <a:t>activecm</a:t>
            </a:r>
            <a:r>
              <a:rPr lang="en-US" dirty="0"/>
              <a:t>/</a:t>
            </a:r>
            <a:r>
              <a:rPr lang="en-US" dirty="0" err="1"/>
              <a:t>rita</a:t>
            </a:r>
            <a:r>
              <a:rPr lang="en-US" dirty="0"/>
              <a:t>/releases/tag/v1.0.1</a:t>
            </a:r>
          </a:p>
          <a:p>
            <a:pPr>
              <a:spcBef>
                <a:spcPts val="0"/>
              </a:spcBef>
            </a:pPr>
            <a:endParaRPr lang="en-US" dirty="0"/>
          </a:p>
          <a:p>
            <a:pPr>
              <a:spcBef>
                <a:spcPts val="0"/>
              </a:spcBef>
            </a:pPr>
            <a:r>
              <a:rPr lang="en-US" sz="1000" b="0" i="0" kern="1200" dirty="0">
                <a:solidFill>
                  <a:schemeClr val="tx1"/>
                </a:solidFill>
                <a:effectLst/>
                <a:latin typeface="Times New Roman" pitchFamily="18" charset="0"/>
                <a:ea typeface="+mn-ea"/>
                <a:cs typeface="+mn-cs"/>
              </a:rPr>
              <a:t>[1] </a:t>
            </a:r>
            <a:r>
              <a:rPr lang="en-US" dirty="0"/>
              <a:t>http://www.austintaylor.io/detect/beaconing/intrusion/detection/system/command/control/flare/elastic/stack/2017/06/10/detect-beaconing-with-flare-elasticsearch-and-intrusion-detection-systems/</a:t>
            </a:r>
          </a:p>
          <a:p>
            <a:pPr>
              <a:spcBef>
                <a:spcPts val="0"/>
              </a:spcBef>
            </a:pPr>
            <a:r>
              <a:rPr lang="en-US" dirty="0"/>
              <a:t>[2] https://github.com/austin-taylor/flare</a:t>
            </a:r>
          </a:p>
          <a:p>
            <a:pPr>
              <a:spcBef>
                <a:spcPts val="0"/>
              </a:spcBef>
            </a:pPr>
            <a:r>
              <a:rPr lang="en-US" dirty="0"/>
              <a:t>[3] https://www.blackhillsinfosec.com/projects/rita/ </a:t>
            </a:r>
          </a:p>
          <a:p>
            <a:pPr>
              <a:spcBef>
                <a:spcPts val="0"/>
              </a:spcBef>
            </a:pPr>
            <a:endParaRPr lang="en-US" dirty="0"/>
          </a:p>
          <a:p>
            <a:pPr>
              <a:spcBef>
                <a:spcPts val="0"/>
              </a:spcBef>
            </a:pPr>
            <a:endParaRPr lang="en-US" dirty="0"/>
          </a:p>
          <a:p>
            <a:pPr>
              <a:spcBef>
                <a:spcPts val="0"/>
              </a:spcBef>
            </a:pPr>
            <a:endParaRPr lang="en-US" dirty="0"/>
          </a:p>
        </p:txBody>
      </p:sp>
    </p:spTree>
    <p:extLst>
      <p:ext uri="{BB962C8B-B14F-4D97-AF65-F5344CB8AC3E}">
        <p14:creationId xmlns:p14="http://schemas.microsoft.com/office/powerpoint/2010/main" val="3601044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85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533400"/>
            <a:ext cx="6400800" cy="3602038"/>
          </a:xfrm>
        </p:spPr>
      </p:sp>
      <p:sp>
        <p:nvSpPr>
          <p:cNvPr id="3" name="Notes Placeholder 2"/>
          <p:cNvSpPr>
            <a:spLocks noGrp="1"/>
          </p:cNvSpPr>
          <p:nvPr>
            <p:ph type="body" idx="1"/>
          </p:nvPr>
        </p:nvSpPr>
        <p:spPr/>
        <p:txBody>
          <a:bodyPr/>
          <a:lstStyle/>
          <a:p>
            <a:r>
              <a:rPr lang="en-US" b="1" dirty="0"/>
              <a:t>Identify and Prioritize Critical Assets</a:t>
            </a:r>
          </a:p>
          <a:p>
            <a:r>
              <a:rPr lang="en-US" dirty="0"/>
              <a:t>A course author liked to ask this question when meeting with new customers that wanted to establish new security operations or  re-design and build security architectures: what are you trying to protect? If you don’t know the answer to this question, you probably need to understand your business better. As a security architect, </a:t>
            </a:r>
            <a:r>
              <a:rPr lang="en-US" sz="1000" dirty="0"/>
              <a:t>you need to understand the mission(s) of the organization and work with business owners to identify the associated critical assets needed to support them. </a:t>
            </a:r>
          </a:p>
          <a:p>
            <a:endParaRPr lang="en-US" sz="1000" dirty="0"/>
          </a:p>
          <a:p>
            <a:r>
              <a:rPr lang="en-US" sz="1000" dirty="0"/>
              <a:t>Therefore, identifying critical assets is an important part of that. If your organization has a Governance, Risk and Compliance (GRC) team or has a Business Continuity Plan (BCP) in place, it’s likely that some of this information is already available to you. </a:t>
            </a:r>
          </a:p>
          <a:p>
            <a:endParaRPr lang="en-US" sz="1000" dirty="0"/>
          </a:p>
          <a:p>
            <a:r>
              <a:rPr lang="en-US" sz="1000" dirty="0"/>
              <a:t>This information will be critical to be able to establish different security levels, zones and tiers, as we will see later on day 2, when we discuss segmentation. </a:t>
            </a:r>
            <a:endParaRPr lang="en-US" dirty="0"/>
          </a:p>
          <a:p>
            <a:endParaRPr lang="en-US" dirty="0"/>
          </a:p>
        </p:txBody>
      </p:sp>
    </p:spTree>
    <p:extLst>
      <p:ext uri="{BB962C8B-B14F-4D97-AF65-F5344CB8AC3E}">
        <p14:creationId xmlns:p14="http://schemas.microsoft.com/office/powerpoint/2010/main" val="899962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556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52605184-BAB5-44E6-9718-D80B1BAD065A}"/>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B281AF2D-9AC9-497E-8AB4-002D055F8EDC}"/>
              </a:ext>
            </a:extLst>
          </p:cNvPr>
          <p:cNvSpPr>
            <a:spLocks noGrp="1"/>
          </p:cNvSpPr>
          <p:nvPr>
            <p:ph type="body" idx="1"/>
          </p:nvPr>
        </p:nvSpPr>
        <p:spPr/>
        <p:txBody>
          <a:bodyPr/>
          <a:lstStyle/>
          <a:p>
            <a:r>
              <a:rPr lang="en-US" b="1" dirty="0"/>
              <a:t>Know Thy Organization</a:t>
            </a:r>
            <a:endParaRPr lang="en-US" dirty="0"/>
          </a:p>
          <a:p>
            <a:r>
              <a:rPr lang="en-US" dirty="0"/>
              <a:t>Many security technologies have a heavy emphasis on network security. The assumption is that good and bad traffic need to be identified and treated appropriately. Technologies such as NGFW and IDS are a critical control that should be in place. Primarily, these technologies are network-centric defenses. Their main placement use is to protect all or many assets. However, more is necessary.</a:t>
            </a:r>
          </a:p>
          <a:p>
            <a:r>
              <a:rPr lang="en-US" dirty="0"/>
              <a:t> </a:t>
            </a:r>
          </a:p>
          <a:p>
            <a:r>
              <a:rPr lang="en-US" dirty="0"/>
              <a:t>An additional approach that needs to be considered is data-centric security. The difference is a data-centric approach focuses in on how to secure key data. For example, if you have a large database containing patient healthcare records, then that database needs more security controls than a database containing web server logs. </a:t>
            </a:r>
            <a:r>
              <a:rPr lang="en-US" b="1" dirty="0"/>
              <a:t>Basically, a data-centric approach identifies key data and applies purpose-built technologies to help protect it. </a:t>
            </a:r>
          </a:p>
          <a:p>
            <a:endParaRPr lang="en-US" dirty="0"/>
          </a:p>
        </p:txBody>
      </p:sp>
    </p:spTree>
    <p:extLst>
      <p:ext uri="{BB962C8B-B14F-4D97-AF65-F5344CB8AC3E}">
        <p14:creationId xmlns:p14="http://schemas.microsoft.com/office/powerpoint/2010/main" val="109857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D7BAA2DB-57DC-4FFB-8F74-B88495020DA3}"/>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E9E9FE2A-2FB0-4E17-9544-1FE5B2420E09}"/>
              </a:ext>
            </a:extLst>
          </p:cNvPr>
          <p:cNvSpPr>
            <a:spLocks noGrp="1"/>
          </p:cNvSpPr>
          <p:nvPr>
            <p:ph type="body" idx="1"/>
          </p:nvPr>
        </p:nvSpPr>
        <p:spPr/>
        <p:txBody>
          <a:bodyPr/>
          <a:lstStyle/>
          <a:p>
            <a:r>
              <a:rPr lang="en-US" b="1" dirty="0"/>
              <a:t>Acceptance</a:t>
            </a:r>
            <a:endParaRPr lang="en-US" dirty="0"/>
          </a:p>
          <a:p>
            <a:r>
              <a:rPr lang="en-US" dirty="0"/>
              <a:t>In a perfect world, organizations implement multiple layers of security around their critical data. In many cases, multiple layers of security are around critical data. Web application firewalls, database activity monitors, NGFWs, and more are commonplace. Implementing these solutions and tuning them properly is difficult and challenging. Yet there is another problem.</a:t>
            </a:r>
          </a:p>
          <a:p>
            <a:r>
              <a:rPr lang="en-US" dirty="0"/>
              <a:t> </a:t>
            </a:r>
          </a:p>
          <a:p>
            <a:r>
              <a:rPr lang="en-US" dirty="0"/>
              <a:t>The problem is that sensitive data is almost guaranteed to end up in areas it is not supposed to be. For example, a PCI web application is supposed to have credit card numbers in a database. But over time a developer may make a backup of the database, a user may export a report, or any other action can take place that ends up putting this data outside the database. Now sensitive data resides outside the previously mentioned controls.</a:t>
            </a:r>
          </a:p>
          <a:p>
            <a:r>
              <a:rPr lang="en-US" dirty="0"/>
              <a:t> </a:t>
            </a:r>
          </a:p>
          <a:p>
            <a:r>
              <a:rPr lang="en-US" dirty="0"/>
              <a:t>For an organization to be successful, data must be found and classified even when it is not in the expected location.</a:t>
            </a:r>
          </a:p>
          <a:p>
            <a:endParaRPr lang="en-US" dirty="0"/>
          </a:p>
        </p:txBody>
      </p:sp>
    </p:spTree>
    <p:extLst>
      <p:ext uri="{BB962C8B-B14F-4D97-AF65-F5344CB8AC3E}">
        <p14:creationId xmlns:p14="http://schemas.microsoft.com/office/powerpoint/2010/main" val="3997171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B60DD8DD-BD88-49F3-9224-13BC0758B84D}"/>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81C1B0CB-F8C1-47B1-8E45-0C5366BCFE45}"/>
              </a:ext>
            </a:extLst>
          </p:cNvPr>
          <p:cNvSpPr>
            <a:spLocks noGrp="1"/>
          </p:cNvSpPr>
          <p:nvPr>
            <p:ph type="body" idx="1"/>
          </p:nvPr>
        </p:nvSpPr>
        <p:spPr/>
        <p:txBody>
          <a:bodyPr/>
          <a:lstStyle/>
          <a:p>
            <a:r>
              <a:rPr lang="en-US" b="1" dirty="0"/>
              <a:t>File Classification</a:t>
            </a:r>
            <a:endParaRPr lang="en-US" dirty="0"/>
          </a:p>
          <a:p>
            <a:r>
              <a:rPr lang="en-US" dirty="0"/>
              <a:t>In order to support data-centric security controls, data must be classified in some way. A common method to do this is to use built-in operating system capabilities or commercial data loss prevention software. How many of these solutions work is by applying properties to files themselves.</a:t>
            </a:r>
          </a:p>
          <a:p>
            <a:r>
              <a:rPr lang="en-US" dirty="0"/>
              <a:t> </a:t>
            </a:r>
          </a:p>
          <a:p>
            <a:r>
              <a:rPr lang="en-US" dirty="0"/>
              <a:t>By adding properties to a file, the file can be more properly handled. The goal is even if the file is moved from system to system that the level of protection and how the data is handled stay the same. Treating data with the same security regardless of which device or user is accessing it sounds like a simple task, but it is extremely difficult.</a:t>
            </a:r>
          </a:p>
          <a:p>
            <a:endParaRPr lang="en-US" dirty="0"/>
          </a:p>
        </p:txBody>
      </p:sp>
    </p:spTree>
    <p:extLst>
      <p:ext uri="{BB962C8B-B14F-4D97-AF65-F5344CB8AC3E}">
        <p14:creationId xmlns:p14="http://schemas.microsoft.com/office/powerpoint/2010/main" val="3409759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30E020A-08FD-4408-9BD4-4160EDE37CF4}"/>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3AED11B6-1EEE-4BFD-A762-D42AFD4A5B93}"/>
              </a:ext>
            </a:extLst>
          </p:cNvPr>
          <p:cNvSpPr>
            <a:spLocks noGrp="1"/>
          </p:cNvSpPr>
          <p:nvPr>
            <p:ph type="body" idx="1"/>
          </p:nvPr>
        </p:nvSpPr>
        <p:spPr/>
        <p:txBody>
          <a:bodyPr/>
          <a:lstStyle/>
          <a:p>
            <a:r>
              <a:rPr lang="en-US" b="1" dirty="0"/>
              <a:t>Something you have…</a:t>
            </a:r>
          </a:p>
          <a:p>
            <a:endParaRPr lang="en-US" b="1" dirty="0"/>
          </a:p>
          <a:p>
            <a:r>
              <a:rPr lang="en-US" b="1" dirty="0"/>
              <a:t>Windows File Classification Infrastructure (FCI)</a:t>
            </a:r>
            <a:endParaRPr lang="en-US" dirty="0"/>
          </a:p>
          <a:p>
            <a:r>
              <a:rPr lang="en-US" dirty="0"/>
              <a:t>Windows since Server 2008 R2 includes the ability to classify files. This is called the Windows File Classification Infrastructure (FCI). A file server needs to have the file server resource manager (FSRM) role installed to classify files. Once the role is installed, properties can be created such as clearance required, level of personally identifiable information, and impact of the loss.</a:t>
            </a:r>
          </a:p>
          <a:p>
            <a:r>
              <a:rPr lang="en-US" dirty="0"/>
              <a:t> </a:t>
            </a:r>
          </a:p>
          <a:p>
            <a:r>
              <a:rPr lang="en-US" dirty="0"/>
              <a:t>Properties range from simple yes or no values such as is a file considered PCI data or not to multi-choice options such as what would the impact be on the business if the file were to be stolen. The impact could have values such as high, medium, and low. Each file can have multiple properties set, and there are multiple ways to simplify how files get classification properties enabled.</a:t>
            </a:r>
          </a:p>
          <a:p>
            <a:endParaRPr lang="en-US" dirty="0"/>
          </a:p>
          <a:p>
            <a:r>
              <a:rPr lang="en-US" dirty="0"/>
              <a:t>[1] https://docs.microsoft.com/en-us/previous-versions/windows/it-pro/windows-server-2008-R2-and-2008/ee344836(v=ws.10)</a:t>
            </a:r>
          </a:p>
          <a:p>
            <a:endParaRPr lang="en-US" dirty="0"/>
          </a:p>
        </p:txBody>
      </p:sp>
    </p:spTree>
    <p:extLst>
      <p:ext uri="{BB962C8B-B14F-4D97-AF65-F5344CB8AC3E}">
        <p14:creationId xmlns:p14="http://schemas.microsoft.com/office/powerpoint/2010/main" val="4010865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E85C1197-9C5A-4015-9398-6D2692F8CBAF}"/>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E8B5070C-6300-4B24-9B03-4EA123973958}"/>
              </a:ext>
            </a:extLst>
          </p:cNvPr>
          <p:cNvSpPr>
            <a:spLocks noGrp="1"/>
          </p:cNvSpPr>
          <p:nvPr>
            <p:ph type="body" idx="1"/>
          </p:nvPr>
        </p:nvSpPr>
        <p:spPr/>
        <p:txBody>
          <a:bodyPr/>
          <a:lstStyle/>
          <a:p>
            <a:r>
              <a:rPr lang="en-US" b="1" dirty="0"/>
              <a:t>File Properties</a:t>
            </a:r>
            <a:endParaRPr lang="en-US" dirty="0"/>
          </a:p>
          <a:p>
            <a:r>
              <a:rPr lang="en-US" dirty="0"/>
              <a:t>Server 2008 R2 only supports local properties. This means properties must be created on each file server before they can be used. Starting with Server 2012 properties can be added directly to Active Directory. This requires a forest functional level of 2012.</a:t>
            </a:r>
          </a:p>
          <a:p>
            <a:r>
              <a:rPr lang="en-US" dirty="0"/>
              <a:t> </a:t>
            </a:r>
          </a:p>
          <a:p>
            <a:r>
              <a:rPr lang="en-US" dirty="0"/>
              <a:t>Having properties in Active Directory simplifies the management of multiple file servers. An extra benefit in Server 2012 is that Active Directory is pre-populated with many properties. All of these properties are disabled and simply need to be enabled. To enable a built-in property or add a custom property open Active Directory Administrative Center and then go to Dynamic Access Control and then Resource Properties. Adding or enabling a property may take thirty minutes or more to be picked up by file servers. </a:t>
            </a:r>
          </a:p>
          <a:p>
            <a:r>
              <a:rPr lang="en-US" dirty="0"/>
              <a:t> </a:t>
            </a:r>
          </a:p>
          <a:p>
            <a:r>
              <a:rPr lang="en-US" dirty="0"/>
              <a:t>There is a PowerShell command called Update-</a:t>
            </a:r>
            <a:r>
              <a:rPr lang="en-US" dirty="0" err="1"/>
              <a:t>FsrmClassificationPropertyDefintion</a:t>
            </a:r>
            <a:r>
              <a:rPr lang="en-US" dirty="0"/>
              <a:t> that can speed this up, but it typically will not work immediately after updating a property in Active Directory. Be patient. The property or properties will show up on file servers.</a:t>
            </a:r>
          </a:p>
          <a:p>
            <a:endParaRPr lang="en-US" dirty="0"/>
          </a:p>
        </p:txBody>
      </p:sp>
    </p:spTree>
    <p:extLst>
      <p:ext uri="{BB962C8B-B14F-4D97-AF65-F5344CB8AC3E}">
        <p14:creationId xmlns:p14="http://schemas.microsoft.com/office/powerpoint/2010/main" val="980374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6780BDB-B89E-4FBB-A1F8-B933A5F11D03}"/>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9F1BC44B-8EE1-4EF8-A3D2-FF721001D56F}"/>
              </a:ext>
            </a:extLst>
          </p:cNvPr>
          <p:cNvSpPr>
            <a:spLocks noGrp="1"/>
          </p:cNvSpPr>
          <p:nvPr>
            <p:ph type="body" idx="1"/>
          </p:nvPr>
        </p:nvSpPr>
        <p:spPr/>
        <p:txBody>
          <a:bodyPr/>
          <a:lstStyle/>
          <a:p>
            <a:r>
              <a:rPr lang="en-US" b="1" dirty="0"/>
              <a:t>Alternate Data Streams (ADS)</a:t>
            </a:r>
            <a:endParaRPr lang="en-US" dirty="0"/>
          </a:p>
          <a:p>
            <a:r>
              <a:rPr lang="en-US" dirty="0"/>
              <a:t>File classification properties are stored using an NTFS capability called alternate data streams. Basically, an alternate data stream is the ability to attach additional hidden data that is not normally displayed to existing data. Multiple alternate data streams are supported on a file. In fact, Windows uses alternate data streams for multiple purposes. Ever wonder how Office documents know that a file was received from the internet? Alternate data streams are used to track the internet zone a file was downloaded from.</a:t>
            </a:r>
          </a:p>
          <a:p>
            <a:r>
              <a:rPr lang="en-US" dirty="0"/>
              <a:t> </a:t>
            </a:r>
          </a:p>
          <a:p>
            <a:r>
              <a:rPr lang="en-US" dirty="0"/>
              <a:t>The example on this slide shows file classifications set on a file in C:\test\sec530.txt. The Microsoft </a:t>
            </a:r>
            <a:r>
              <a:rPr lang="en-US" dirty="0" err="1"/>
              <a:t>Sysinternals</a:t>
            </a:r>
            <a:r>
              <a:rPr lang="en-US" dirty="0"/>
              <a:t> tool streams</a:t>
            </a:r>
            <a:r>
              <a:rPr lang="en-US" baseline="30000" dirty="0"/>
              <a:t>1</a:t>
            </a:r>
            <a:r>
              <a:rPr lang="en-US" dirty="0"/>
              <a:t> is used to view alternate data streams. The PowerShell command on the bottom of the slide shows the data stored in the stream found. While parts of the data are unreadable you still can see that </a:t>
            </a:r>
            <a:r>
              <a:rPr lang="en-US" dirty="0" err="1"/>
              <a:t>Impact_MS</a:t>
            </a:r>
            <a:r>
              <a:rPr lang="en-US" dirty="0"/>
              <a:t> is set to 3000 and PII_MS is set to 5000 and </a:t>
            </a:r>
            <a:r>
              <a:rPr lang="en-US" dirty="0" err="1"/>
              <a:t>RequiredClearance_MS</a:t>
            </a:r>
            <a:r>
              <a:rPr lang="en-US" dirty="0"/>
              <a:t> is set to 3000. These number values correspond to the display name of each property such as High.</a:t>
            </a:r>
          </a:p>
          <a:p>
            <a:endParaRPr lang="en-US" dirty="0"/>
          </a:p>
          <a:p>
            <a:r>
              <a:rPr lang="en-US" dirty="0"/>
              <a:t>[1] https://docs.microsoft.com/en-us/sysinternals/downloads/streams</a:t>
            </a:r>
          </a:p>
          <a:p>
            <a:r>
              <a:rPr lang="en-US" dirty="0"/>
              <a:t>[2] https://blogs.technet.microsoft.com/askcore/2013/03/24/alternate-data-streams-in-ntfs/</a:t>
            </a:r>
          </a:p>
          <a:p>
            <a:endParaRPr lang="en-US" dirty="0"/>
          </a:p>
        </p:txBody>
      </p:sp>
    </p:spTree>
    <p:extLst>
      <p:ext uri="{BB962C8B-B14F-4D97-AF65-F5344CB8AC3E}">
        <p14:creationId xmlns:p14="http://schemas.microsoft.com/office/powerpoint/2010/main" val="3636417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6FF17B46-B03E-4659-81E4-64D0FDDA7E9E}"/>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951E02C4-84CD-46B6-8AF7-E61EAC0896FC}"/>
              </a:ext>
            </a:extLst>
          </p:cNvPr>
          <p:cNvSpPr>
            <a:spLocks noGrp="1"/>
          </p:cNvSpPr>
          <p:nvPr>
            <p:ph type="body" idx="1"/>
          </p:nvPr>
        </p:nvSpPr>
        <p:spPr/>
        <p:txBody>
          <a:bodyPr/>
          <a:lstStyle/>
          <a:p>
            <a:r>
              <a:rPr lang="en-US" b="1" dirty="0"/>
              <a:t>Automatic Classification Rules</a:t>
            </a:r>
            <a:endParaRPr lang="en-US" dirty="0"/>
          </a:p>
          <a:p>
            <a:r>
              <a:rPr lang="en-US" dirty="0"/>
              <a:t>A successful file classification system should include manual and automatic classification methods. The Windows File Classification Infrastructure supports both. Users are able to set properties manually, and file servers can automatically apply classifications.</a:t>
            </a:r>
          </a:p>
          <a:p>
            <a:r>
              <a:rPr lang="en-US" dirty="0"/>
              <a:t> </a:t>
            </a:r>
          </a:p>
          <a:p>
            <a:r>
              <a:rPr lang="en-US" dirty="0"/>
              <a:t>Automatic classification falls into two categories: location-based and content-based. Location-based classification will automatically apply classification properties to any files found within specific folders. Content-based classification will look at file contents and perform pattern matching such as with regex. If a match is found, one or more classification properties are set.</a:t>
            </a:r>
          </a:p>
          <a:p>
            <a:r>
              <a:rPr lang="en-US" dirty="0"/>
              <a:t> </a:t>
            </a:r>
          </a:p>
          <a:p>
            <a:r>
              <a:rPr lang="en-US" dirty="0"/>
              <a:t>Automatic classification can run in near real-time or on a schedule.</a:t>
            </a:r>
          </a:p>
          <a:p>
            <a:endParaRPr lang="en-US" dirty="0"/>
          </a:p>
          <a:p>
            <a:r>
              <a:rPr lang="en-US" dirty="0"/>
              <a:t>[1] https://docs.microsoft.com/en-us/previous-versions/orphan-topics/ws.11/jj574209(v=ws.11)</a:t>
            </a:r>
          </a:p>
          <a:p>
            <a:endParaRPr lang="en-US" dirty="0"/>
          </a:p>
        </p:txBody>
      </p:sp>
    </p:spTree>
    <p:extLst>
      <p:ext uri="{BB962C8B-B14F-4D97-AF65-F5344CB8AC3E}">
        <p14:creationId xmlns:p14="http://schemas.microsoft.com/office/powerpoint/2010/main" val="81393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AFC523F0-6B81-471A-BC20-E3BC138F1E6A}"/>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406952ED-46CB-4E0B-9D0B-D234FC7436EC}"/>
              </a:ext>
            </a:extLst>
          </p:cNvPr>
          <p:cNvSpPr>
            <a:spLocks noGrp="1"/>
          </p:cNvSpPr>
          <p:nvPr>
            <p:ph type="body" idx="1"/>
          </p:nvPr>
        </p:nvSpPr>
        <p:spPr/>
        <p:txBody>
          <a:bodyPr/>
          <a:lstStyle/>
          <a:p>
            <a:r>
              <a:rPr lang="en-US" b="1" dirty="0"/>
              <a:t>Optical Character Recognition (OCR) Integration</a:t>
            </a:r>
            <a:endParaRPr lang="en-US" dirty="0"/>
          </a:p>
          <a:p>
            <a:r>
              <a:rPr lang="en-US" dirty="0"/>
              <a:t>Automatic classification of content is great but what about faxes or images that contain sensitive information? Data leakage or theft includes these kinds of files. If hackers are capable of processing images and scans to steal data, then defenders should be able to do the same thing but for good.</a:t>
            </a:r>
          </a:p>
          <a:p>
            <a:r>
              <a:rPr lang="en-US" dirty="0"/>
              <a:t> </a:t>
            </a:r>
          </a:p>
          <a:p>
            <a:r>
              <a:rPr lang="en-US" dirty="0"/>
              <a:t>Where there is will, there is a way. Microsoft supports a free optical character recognition (OCR) </a:t>
            </a:r>
            <a:r>
              <a:rPr lang="en-US" dirty="0" err="1"/>
              <a:t>ifilter</a:t>
            </a:r>
            <a:r>
              <a:rPr lang="en-US" dirty="0"/>
              <a:t>. Installing an OCR </a:t>
            </a:r>
            <a:r>
              <a:rPr lang="en-US" dirty="0" err="1"/>
              <a:t>ifilter</a:t>
            </a:r>
            <a:r>
              <a:rPr lang="en-US" dirty="0"/>
              <a:t> on a file server allows automatic scanning of TIFF documents. You can find and install other free </a:t>
            </a:r>
            <a:r>
              <a:rPr lang="en-US" dirty="0" err="1"/>
              <a:t>ifilters</a:t>
            </a:r>
            <a:r>
              <a:rPr lang="en-US" dirty="0"/>
              <a:t>. At some point, either a commercial data loss prevention solution will be required or critical thinking. </a:t>
            </a:r>
          </a:p>
          <a:p>
            <a:r>
              <a:rPr lang="en-US" dirty="0"/>
              <a:t> </a:t>
            </a:r>
          </a:p>
          <a:p>
            <a:r>
              <a:rPr lang="en-US" dirty="0"/>
              <a:t>The answer: PowerShell. PowerShell can be used ad hoc or directly through automatic file classification. In fact, PowerShell classifier is one of the options to select for automatic classification. What it does is run PowerShell code against files as they are created or modified. PowerShell code used as a classifier can do anything. An example of PowerShell code that could be integrated as a PowerShell classifier is included on your course USB in a script called ocr.ps1. This script can be used to scan images such as the one in this slide. The script scans the images and outputs the text it believes it sees. Notice in the picture above Sec530 is hand drawn yet PowerShell does a great job at recognizing the characters. It is not perfect. For example, Sec530 in the picture translates to Sec53O (notice the O instead of the zero).</a:t>
            </a:r>
          </a:p>
          <a:p>
            <a:endParaRPr lang="en-US" dirty="0"/>
          </a:p>
          <a:p>
            <a:r>
              <a:rPr lang="en-US" dirty="0"/>
              <a:t>[1] https://docs.microsoft.com/en-us/previous-versions/windows/it-pro/windows-7/dd755985(v=ws.10)</a:t>
            </a:r>
          </a:p>
          <a:p>
            <a:endParaRPr lang="en-US" dirty="0"/>
          </a:p>
        </p:txBody>
      </p:sp>
    </p:spTree>
    <p:extLst>
      <p:ext uri="{BB962C8B-B14F-4D97-AF65-F5344CB8AC3E}">
        <p14:creationId xmlns:p14="http://schemas.microsoft.com/office/powerpoint/2010/main" val="2851729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F66EEA04-4428-4321-BE97-529668BDD5EB}"/>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5797F194-BAFC-4A1B-B84C-4FF218DFF291}"/>
              </a:ext>
            </a:extLst>
          </p:cNvPr>
          <p:cNvSpPr>
            <a:spLocks noGrp="1"/>
          </p:cNvSpPr>
          <p:nvPr>
            <p:ph type="body" idx="1"/>
          </p:nvPr>
        </p:nvSpPr>
        <p:spPr/>
        <p:txBody>
          <a:bodyPr/>
          <a:lstStyle/>
          <a:p>
            <a:r>
              <a:rPr lang="en-US" b="1" dirty="0"/>
              <a:t>Data Expiration</a:t>
            </a:r>
            <a:endParaRPr lang="en-US" dirty="0"/>
          </a:p>
          <a:p>
            <a:r>
              <a:rPr lang="en-US" dirty="0"/>
              <a:t>Many organizations create and retain data forever. However, at some point data loses value and purpose. Yet retaining data forever increases risk. Keeping data forever means that more and more sensitive records will accumulate. More records mean a higher risk of being stolen or mishandled.</a:t>
            </a:r>
          </a:p>
          <a:p>
            <a:r>
              <a:rPr lang="en-US" dirty="0"/>
              <a:t> </a:t>
            </a:r>
          </a:p>
          <a:p>
            <a:r>
              <a:rPr lang="en-US" dirty="0"/>
              <a:t>Instead, organizations should strongly consider set expiration policies for data.  Windows FCI supports automatic data expiration. The expiration policy supports notifying individuals in advance of data expiration and instead of deleting data can move it into a staging folder. Automatic expiration can be set based on file classification policies as well as how long it has been since the file was created, modified, or last accessed.</a:t>
            </a:r>
          </a:p>
          <a:p>
            <a:endParaRPr lang="en-US" dirty="0"/>
          </a:p>
          <a:p>
            <a:r>
              <a:rPr lang="en-US" dirty="0"/>
              <a:t>[1] https://docs.microsoft.com/en-us/previous-versions/windows/it-pro/windows-server-2008-R2-and-2008/dd758756(v=ws.10)</a:t>
            </a:r>
          </a:p>
          <a:p>
            <a:endParaRPr lang="en-US" dirty="0"/>
          </a:p>
        </p:txBody>
      </p:sp>
    </p:spTree>
    <p:extLst>
      <p:ext uri="{BB962C8B-B14F-4D97-AF65-F5344CB8AC3E}">
        <p14:creationId xmlns:p14="http://schemas.microsoft.com/office/powerpoint/2010/main" val="1385186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D1575900-C995-47DB-B051-B8A642FB524B}"/>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3313CE9F-3998-4B7C-B04E-3FEE7391C7E8}"/>
              </a:ext>
            </a:extLst>
          </p:cNvPr>
          <p:cNvSpPr>
            <a:spLocks noGrp="1"/>
          </p:cNvSpPr>
          <p:nvPr>
            <p:ph type="body" idx="1"/>
          </p:nvPr>
        </p:nvSpPr>
        <p:spPr/>
        <p:txBody>
          <a:bodyPr/>
          <a:lstStyle/>
          <a:p>
            <a:r>
              <a:rPr lang="en-US" b="1" dirty="0"/>
              <a:t>How will this work across Cloud?</a:t>
            </a:r>
          </a:p>
          <a:p>
            <a:endParaRPr lang="en-US" b="1" dirty="0"/>
          </a:p>
          <a:p>
            <a:r>
              <a:rPr lang="en-US" b="1" dirty="0"/>
              <a:t>Azure Information Protection</a:t>
            </a:r>
            <a:r>
              <a:rPr lang="en-US" b="1" baseline="30000" dirty="0"/>
              <a:t>1</a:t>
            </a:r>
            <a:endParaRPr lang="en-US" dirty="0"/>
          </a:p>
          <a:p>
            <a:r>
              <a:rPr lang="en-US" dirty="0"/>
              <a:t>Windows File Classification Infrastructure integrates into multiple on-premise and cloud solutions. This is great considering that FCI is free for anyone owning a Windows server license. However, alternative solutions such as commercial Data Loss Prevention software exists and can handle automatic file classifications in a different way. Many commercial solutions integrate with FCI. Microsoft, for example, has Active Directory Rights Management, Azure Rights Management, and Azure Information Protection that all can integrate with and/or replace Windows File Classification Infrastructure.</a:t>
            </a:r>
          </a:p>
          <a:p>
            <a:r>
              <a:rPr lang="en-US" dirty="0"/>
              <a:t> </a:t>
            </a:r>
          </a:p>
          <a:p>
            <a:r>
              <a:rPr lang="en-US" dirty="0"/>
              <a:t>Of Microsoft's solutions, Azure Information Protection seems to be the solution that is slated to replace other technologies. The reason is that it takes all the complex PKI and server infrastructure set up out of the equation yet works for both on-premise infrastructure and cloud models. Also, Azure Information Protection may already be part of an organization's Microsoft agreement.</a:t>
            </a:r>
          </a:p>
          <a:p>
            <a:endParaRPr lang="en-US" dirty="0"/>
          </a:p>
          <a:p>
            <a:r>
              <a:rPr lang="en-US" dirty="0"/>
              <a:t>[1] https://azure.microsoft.com/en-us/services/information-protection/</a:t>
            </a:r>
          </a:p>
          <a:p>
            <a:endParaRPr lang="en-US" dirty="0"/>
          </a:p>
        </p:txBody>
      </p:sp>
    </p:spTree>
    <p:extLst>
      <p:ext uri="{BB962C8B-B14F-4D97-AF65-F5344CB8AC3E}">
        <p14:creationId xmlns:p14="http://schemas.microsoft.com/office/powerpoint/2010/main" val="3974115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Times New Roman" charset="0"/>
                <a:ea typeface="Times New Roman" charset="0"/>
                <a:cs typeface="Times New Roman" charset="0"/>
              </a:rPr>
              <a:t>http://</a:t>
            </a:r>
            <a:r>
              <a:rPr lang="en-US" sz="1000" b="0" i="0" kern="1200" dirty="0" err="1">
                <a:solidFill>
                  <a:schemeClr val="tx1"/>
                </a:solidFill>
                <a:effectLst/>
                <a:latin typeface="Times New Roman" charset="0"/>
                <a:ea typeface="Times New Roman" charset="0"/>
                <a:cs typeface="Times New Roman" charset="0"/>
              </a:rPr>
              <a:t>www.newsweek.com</a:t>
            </a:r>
            <a:r>
              <a:rPr lang="en-US" sz="1000" b="0" i="0" kern="1200" dirty="0">
                <a:solidFill>
                  <a:schemeClr val="tx1"/>
                </a:solidFill>
                <a:effectLst/>
                <a:latin typeface="Times New Roman" charset="0"/>
                <a:ea typeface="Times New Roman" charset="0"/>
                <a:cs typeface="Times New Roman" charset="0"/>
              </a:rPr>
              <a:t>/history-computer-hacking-69449</a:t>
            </a:r>
          </a:p>
          <a:p>
            <a:endParaRPr lang="en-US" sz="1000" b="0" i="0" kern="1200" dirty="0">
              <a:solidFill>
                <a:schemeClr val="tx1"/>
              </a:solidFill>
              <a:effectLst/>
              <a:latin typeface="Times New Roman" charset="0"/>
              <a:ea typeface="Times New Roman" charset="0"/>
              <a:cs typeface="Times New Roman" charset="0"/>
            </a:endParaRPr>
          </a:p>
          <a:p>
            <a:r>
              <a:rPr lang="en-US" sz="1000" b="0" i="0" kern="1200" dirty="0">
                <a:solidFill>
                  <a:schemeClr val="tx1"/>
                </a:solidFill>
                <a:effectLst/>
                <a:latin typeface="Times New Roman" charset="0"/>
                <a:ea typeface="Times New Roman" charset="0"/>
                <a:cs typeface="Times New Roman" charset="0"/>
              </a:rPr>
              <a:t>Lawrence Berkeley National Laboratory systems manager Clifford Stoll discovers that someone is hacking into the lab’s system when he tries to correct a 75-cent accounting error. With some help from law enforcement, Stoll concludes that the lead hacker is Markus Hess, who had been selling information stolen from hacked computers to the KGB. Hess and his accomplices, who were working out of West Germany, are arrested by German authorities and convicted of selling stolen information to the Soviet Union, but they only receive suspended jail terms. (Stoll, by the way, is the author of an </a:t>
            </a:r>
            <a:r>
              <a:rPr lang="en-US" sz="1000" b="0" i="0" u="none" strike="noStrike" kern="1200" dirty="0">
                <a:solidFill>
                  <a:schemeClr val="tx1"/>
                </a:solidFill>
                <a:effectLst/>
                <a:latin typeface="Times New Roman" charset="0"/>
                <a:ea typeface="Times New Roman" charset="0"/>
                <a:cs typeface="Times New Roman" charset="0"/>
                <a:hlinkClick r:id="rId3"/>
              </a:rPr>
              <a:t>infamous 1995 NEWSWEEK article</a:t>
            </a:r>
            <a:r>
              <a:rPr lang="en-US" sz="1000" b="0" i="0" kern="1200" dirty="0">
                <a:solidFill>
                  <a:schemeClr val="tx1"/>
                </a:solidFill>
                <a:effectLst/>
                <a:latin typeface="Times New Roman" charset="0"/>
                <a:ea typeface="Times New Roman" charset="0"/>
                <a:cs typeface="Times New Roman" charset="0"/>
              </a:rPr>
              <a:t> that suggested the promise of the Internet was mostly hype. </a:t>
            </a:r>
            <a:r>
              <a:rPr lang="en-US" sz="1000" b="0" i="0" kern="1200" dirty="0" err="1">
                <a:solidFill>
                  <a:schemeClr val="tx1"/>
                </a:solidFill>
                <a:effectLst/>
                <a:latin typeface="Times New Roman" charset="0"/>
                <a:ea typeface="Times New Roman" charset="0"/>
                <a:cs typeface="Times New Roman" charset="0"/>
              </a:rPr>
              <a:t>Ooops</a:t>
            </a:r>
            <a:r>
              <a:rPr lang="en-US" sz="1000" b="0" i="0" kern="1200" dirty="0">
                <a:solidFill>
                  <a:schemeClr val="tx1"/>
                </a:solidFill>
                <a:effectLst/>
                <a:latin typeface="Times New Roman" charset="0"/>
                <a:ea typeface="Times New Roman" charset="0"/>
                <a:cs typeface="Times New Roman" charset="0"/>
              </a:rPr>
              <a:t>. Unfortunately, for Stoll, </a:t>
            </a:r>
            <a:r>
              <a:rPr lang="en-US" sz="1000" b="0" i="0" u="none" strike="noStrike" kern="1200" dirty="0">
                <a:solidFill>
                  <a:schemeClr val="tx1"/>
                </a:solidFill>
                <a:effectLst/>
                <a:latin typeface="Times New Roman" charset="0"/>
                <a:ea typeface="Times New Roman" charset="0"/>
                <a:cs typeface="Times New Roman" charset="0"/>
                <a:hlinkClick r:id="rId4"/>
              </a:rPr>
              <a:t>that 15-year-old article just won’t die</a:t>
            </a:r>
            <a:r>
              <a:rPr lang="en-US" sz="1000" b="0" i="0" kern="1200" dirty="0">
                <a:solidFill>
                  <a:schemeClr val="tx1"/>
                </a:solidFill>
                <a:effectLst/>
                <a:latin typeface="Times New Roman" charset="0"/>
                <a:ea typeface="Times New Roman" charset="0"/>
                <a:cs typeface="Times New Roman" charset="0"/>
              </a:rPr>
              <a:t> … thanks to the Internet!)</a:t>
            </a:r>
          </a:p>
          <a:p>
            <a:endParaRPr lang="en-US" sz="1000" b="0" i="0" kern="1200" dirty="0">
              <a:solidFill>
                <a:schemeClr val="tx1"/>
              </a:solidFill>
              <a:effectLst/>
              <a:latin typeface="Times New Roman" charset="0"/>
              <a:cs typeface="Times New Roman" charset="0"/>
            </a:endParaRPr>
          </a:p>
          <a:p>
            <a:r>
              <a:rPr lang="en-US" sz="1000" b="0" i="0" kern="1200" dirty="0">
                <a:solidFill>
                  <a:schemeClr val="tx1"/>
                </a:solidFill>
                <a:effectLst/>
                <a:latin typeface="Times New Roman" charset="0"/>
                <a:cs typeface="Times New Roman" charset="0"/>
              </a:rPr>
              <a:t>Monitoring the attacker for 11-12 months, printing out their activity, packets, through RS 232 lines across ARPANET in dot matrix printers!</a:t>
            </a:r>
          </a:p>
          <a:p>
            <a:r>
              <a:rPr lang="en-US" sz="1000" b="0" i="0" kern="1200" dirty="0">
                <a:solidFill>
                  <a:schemeClr val="tx1"/>
                </a:solidFill>
                <a:effectLst/>
                <a:latin typeface="Times New Roman" charset="0"/>
                <a:cs typeface="Times New Roman" charset="0"/>
              </a:rPr>
              <a:t>Traced back with the help of law enforcement to a hacker in Hanover in Germany, who was passing secrets to the KGB.</a:t>
            </a:r>
          </a:p>
          <a:p>
            <a:endParaRPr lang="en-US" sz="1000" b="0" i="0" kern="1200" dirty="0">
              <a:solidFill>
                <a:schemeClr val="tx1"/>
              </a:solidFill>
              <a:effectLst/>
              <a:latin typeface="Times New Roman" charset="0"/>
              <a:cs typeface="Times New Roman" charset="0"/>
            </a:endParaRPr>
          </a:p>
          <a:p>
            <a:r>
              <a:rPr lang="en-US" sz="1000" b="0" i="0" kern="1200" dirty="0">
                <a:solidFill>
                  <a:schemeClr val="tx1"/>
                </a:solidFill>
                <a:effectLst/>
                <a:latin typeface="Times New Roman" charset="0"/>
                <a:cs typeface="Times New Roman" charset="0"/>
              </a:rPr>
              <a:t>Created a very large file with lots of bogus information from phony military networks. That would give police time to locate where this guy was connecting from.</a:t>
            </a:r>
          </a:p>
        </p:txBody>
      </p:sp>
    </p:spTree>
    <p:extLst>
      <p:ext uri="{BB962C8B-B14F-4D97-AF65-F5344CB8AC3E}">
        <p14:creationId xmlns:p14="http://schemas.microsoft.com/office/powerpoint/2010/main" val="42142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D6157A51-EBF4-40DC-9F99-EC1B90F3025A}"/>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2954496E-EF71-4DA6-8C7D-40E47756CEB0}"/>
              </a:ext>
            </a:extLst>
          </p:cNvPr>
          <p:cNvSpPr>
            <a:spLocks noGrp="1"/>
          </p:cNvSpPr>
          <p:nvPr>
            <p:ph type="body" idx="1"/>
          </p:nvPr>
        </p:nvSpPr>
        <p:spPr/>
        <p:txBody>
          <a:bodyPr/>
          <a:lstStyle/>
          <a:p>
            <a:r>
              <a:rPr lang="en-US" b="1" dirty="0"/>
              <a:t>Classification Is Not Protection</a:t>
            </a:r>
            <a:endParaRPr lang="en-US" dirty="0"/>
          </a:p>
          <a:p>
            <a:r>
              <a:rPr lang="en-US" dirty="0"/>
              <a:t>Clarification may be necessary to explain the difference between file classification and file protection. These concepts are not the same. File classification is not directly securing the data it is classifying. If anything, file classification is more closely akin to an access control list. File classification exists to label data to guide systems and software on how to handle the data. It can be used to enforce data policies, but classification properties may be removed by a malicious insider or hacker. Yet the misconception is that file classification is intended to keep a hacker from stealing data. File classification is primarily to help organizations properly manage their data rather than keep a hacker from stealing it.</a:t>
            </a:r>
          </a:p>
          <a:p>
            <a:r>
              <a:rPr lang="en-US" dirty="0"/>
              <a:t> </a:t>
            </a:r>
          </a:p>
          <a:p>
            <a:r>
              <a:rPr lang="en-US" dirty="0"/>
              <a:t>File protection focuses on securing data from all unauthorized parties. It does this by encrypting data and only allowing authorized users or devices to have access to the decryption key or service. File protection from Azure Information Protection is great because it incorporates file classification and restrictions with encryption for better data security. The tradeoff is that there is additional processing, internet access is required, and software may be unable to understand how to read the encrypted data. Most of these restrictions are not a game changer. Even the requirement for internet access is not a hard requirement as offline access can be allowed within a set threshold.</a:t>
            </a:r>
          </a:p>
          <a:p>
            <a:endParaRPr lang="en-US" dirty="0"/>
          </a:p>
        </p:txBody>
      </p:sp>
    </p:spTree>
    <p:extLst>
      <p:ext uri="{BB962C8B-B14F-4D97-AF65-F5344CB8AC3E}">
        <p14:creationId xmlns:p14="http://schemas.microsoft.com/office/powerpoint/2010/main" val="522503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51890821-E5DC-4082-B4F7-4D2DAA34F99D}"/>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6401026B-75C0-4953-AF3B-089B438828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How will this work across Hybrid environments? Cloud and On </a:t>
            </a:r>
            <a:r>
              <a:rPr lang="en-US" b="1" dirty="0" err="1"/>
              <a:t>Prem</a:t>
            </a:r>
            <a:r>
              <a:rPr lang="en-US" b="1" dirty="0"/>
              <a:t>?</a:t>
            </a:r>
          </a:p>
          <a:p>
            <a:endParaRPr lang="en-US" b="1" dirty="0"/>
          </a:p>
          <a:p>
            <a:r>
              <a:rPr lang="en-US" b="1" dirty="0"/>
              <a:t>Azure Rights Management Connector</a:t>
            </a:r>
            <a:r>
              <a:rPr lang="en-US" b="1" baseline="30000" dirty="0"/>
              <a:t>1</a:t>
            </a:r>
            <a:endParaRPr lang="en-US" dirty="0"/>
          </a:p>
          <a:p>
            <a:r>
              <a:rPr lang="en-US" dirty="0"/>
              <a:t>Azure Information Protection supports full integration with Windows File Classification Infrastructure. Two methods are supported. The first is installing the Azure Rights Management Connector. It is a piece of software that gets installed on-premise that will synchronize FCI automatic classification with Azure Information Protection. While the connector works well, it only supports key file types such as Microsoft Office documents.</a:t>
            </a:r>
          </a:p>
          <a:p>
            <a:r>
              <a:rPr lang="en-US" dirty="0"/>
              <a:t> </a:t>
            </a:r>
          </a:p>
          <a:p>
            <a:r>
              <a:rPr lang="en-US" dirty="0"/>
              <a:t>For file support of any file type, the Azure Information Protection module is necessary. The protection module is a PowerShell integration that allows automatic classification with the protection of any files. The implementation is more complex, but the use of PowerShell allows fine-grained use and flexibility.</a:t>
            </a:r>
          </a:p>
          <a:p>
            <a:endParaRPr lang="en-US" dirty="0"/>
          </a:p>
          <a:p>
            <a:r>
              <a:rPr lang="en-US" dirty="0"/>
              <a:t>[1] https://docs.microsoft.com/en-us/azure/information-protection/file-server-support</a:t>
            </a:r>
          </a:p>
          <a:p>
            <a:endParaRPr lang="en-US" dirty="0"/>
          </a:p>
        </p:txBody>
      </p:sp>
    </p:spTree>
    <p:extLst>
      <p:ext uri="{BB962C8B-B14F-4D97-AF65-F5344CB8AC3E}">
        <p14:creationId xmlns:p14="http://schemas.microsoft.com/office/powerpoint/2010/main" val="340170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4439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8CCF21A5-6A2A-4136-B991-2F42D17DF4E7}"/>
              </a:ext>
            </a:extLst>
          </p:cNvPr>
          <p:cNvSpPr>
            <a:spLocks noGrp="1" noRot="1" noChangeAspect="1"/>
          </p:cNvSpPr>
          <p:nvPr>
            <p:ph type="sldImg"/>
          </p:nvPr>
        </p:nvSpPr>
        <p:spPr>
          <a:xfrm>
            <a:off x="455613" y="665163"/>
            <a:ext cx="6403975" cy="3602037"/>
          </a:xfrm>
        </p:spPr>
      </p:sp>
      <p:sp>
        <p:nvSpPr>
          <p:cNvPr id="5" name="Notes Placeholder 4">
            <a:extLst>
              <a:ext uri="{FF2B5EF4-FFF2-40B4-BE49-F238E27FC236}">
                <a16:creationId xmlns:a16="http://schemas.microsoft.com/office/drawing/2014/main" id="{E6C31DDA-EFCE-4B55-BDCE-5660D6D437FF}"/>
              </a:ext>
            </a:extLst>
          </p:cNvPr>
          <p:cNvSpPr>
            <a:spLocks noGrp="1"/>
          </p:cNvSpPr>
          <p:nvPr>
            <p:ph type="body" idx="1"/>
          </p:nvPr>
        </p:nvSpPr>
        <p:spPr/>
        <p:txBody>
          <a:bodyPr/>
          <a:lstStyle/>
          <a:p>
            <a:r>
              <a:rPr lang="en-US" b="1" dirty="0"/>
              <a:t>This is very conceptual! Difficult to achieve fully! </a:t>
            </a:r>
          </a:p>
          <a:p>
            <a:endParaRPr lang="en-US" b="1" dirty="0"/>
          </a:p>
          <a:p>
            <a:r>
              <a:rPr lang="en-US" b="1" dirty="0"/>
              <a:t>Zero Trust Mandates</a:t>
            </a:r>
            <a:endParaRPr lang="en-US" dirty="0"/>
          </a:p>
          <a:p>
            <a:r>
              <a:rPr lang="en-US" dirty="0"/>
              <a:t>Zero trust falls into four specific mandates. First off, if the network is considered hostile, then it is necessary to secure traffic with authentication and encryption. Encryption provides confidentiality and authentication verifies traffic should be authorized. Next, once traffic is secured access must be enforced. Yet access is no longer a yes or no decision because trust is no longer implicit but earned. Therefore, access must be dynamic and variable.</a:t>
            </a:r>
          </a:p>
          <a:p>
            <a:r>
              <a:rPr lang="en-US" dirty="0"/>
              <a:t> </a:t>
            </a:r>
          </a:p>
          <a:p>
            <a:r>
              <a:rPr lang="en-US" dirty="0"/>
              <a:t>Because of zero trust, there also is a requirement that all connections to and from data be known. Effectively, access is heavily restricted to only known, and expected data flow. Then because assets themselves are considered untrusted, each user, service, and device must be continuously scanned, hardened, and even rotated. Continuous remediation, hardening, and rotation are necessary because again trust is not implicit, and the more systems move outside control and time trust is lost.</a:t>
            </a:r>
          </a:p>
          <a:p>
            <a:endParaRPr lang="en-US" dirty="0"/>
          </a:p>
        </p:txBody>
      </p:sp>
    </p:spTree>
    <p:extLst>
      <p:ext uri="{BB962C8B-B14F-4D97-AF65-F5344CB8AC3E}">
        <p14:creationId xmlns:p14="http://schemas.microsoft.com/office/powerpoint/2010/main" val="2505510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968DD9B-10B2-4AC8-BE43-21F79F92B133}"/>
              </a:ext>
            </a:extLst>
          </p:cNvPr>
          <p:cNvSpPr>
            <a:spLocks noGrp="1" noRot="1" noChangeAspect="1"/>
          </p:cNvSpPr>
          <p:nvPr>
            <p:ph type="sldImg"/>
          </p:nvPr>
        </p:nvSpPr>
        <p:spPr>
          <a:xfrm>
            <a:off x="455613" y="665163"/>
            <a:ext cx="6403975" cy="3602037"/>
          </a:xfrm>
        </p:spPr>
      </p:sp>
      <p:sp>
        <p:nvSpPr>
          <p:cNvPr id="5" name="Notes Placeholder 4">
            <a:extLst>
              <a:ext uri="{FF2B5EF4-FFF2-40B4-BE49-F238E27FC236}">
                <a16:creationId xmlns:a16="http://schemas.microsoft.com/office/drawing/2014/main" id="{9F33AB7E-8997-4FAD-BE70-53366DE441E7}"/>
              </a:ext>
            </a:extLst>
          </p:cNvPr>
          <p:cNvSpPr>
            <a:spLocks noGrp="1"/>
          </p:cNvSpPr>
          <p:nvPr>
            <p:ph type="body" idx="1"/>
          </p:nvPr>
        </p:nvSpPr>
        <p:spPr/>
        <p:txBody>
          <a:bodyPr/>
          <a:lstStyle/>
          <a:p>
            <a:r>
              <a:rPr lang="en-US" b="1" dirty="0"/>
              <a:t>Who you are is not only your identity, is also where you’re connecting from and what device you’re using!</a:t>
            </a:r>
          </a:p>
          <a:p>
            <a:endParaRPr lang="en-US" b="1" dirty="0"/>
          </a:p>
          <a:p>
            <a:endParaRPr lang="en-US" b="1" dirty="0"/>
          </a:p>
          <a:p>
            <a:r>
              <a:rPr lang="en-US" b="1" dirty="0"/>
              <a:t>Variable Trust</a:t>
            </a:r>
            <a:endParaRPr lang="en-US" dirty="0"/>
          </a:p>
          <a:p>
            <a:r>
              <a:rPr lang="en-US" dirty="0"/>
              <a:t>This slide demonstrates an example of what is meant by variable trust. With a zero trust architecture, trust must be earned can change dynamically. For example, a user accessing a PCI database needs enough trust to gain access. It is possible to quantify the trust requirements such as by giving user points for logging in with a username and password and using a known device and location. Yet access is not simply yes and no.</a:t>
            </a:r>
          </a:p>
          <a:p>
            <a:r>
              <a:rPr lang="en-US" dirty="0"/>
              <a:t> </a:t>
            </a:r>
          </a:p>
          <a:p>
            <a:r>
              <a:rPr lang="en-US" dirty="0"/>
              <a:t>In this slide access to a PCI, the database requires 40 points. Yet the user and device combination initially only add up to 30 points. Rather than denying the connection variable trust can prompt or require an additional piece to increase trust. In this example, the user is prompted for smart card authentication. Supplying a smart card gives another 20 points for a total of 50 points. 50 points are enough trust to access the PCI database, so access is granted.</a:t>
            </a:r>
          </a:p>
          <a:p>
            <a:r>
              <a:rPr lang="en-US" dirty="0"/>
              <a:t> </a:t>
            </a:r>
          </a:p>
          <a:p>
            <a:r>
              <a:rPr lang="en-US" b="1" dirty="0"/>
              <a:t>Keep in mind part of variable trust is continuously re-evaluating trust, so once access is granted, it is not permanently given. Also, the concept allows the trust to accumulate or be lost over time due to a user or device's behavior.</a:t>
            </a:r>
          </a:p>
          <a:p>
            <a:endParaRPr lang="en-US" dirty="0"/>
          </a:p>
        </p:txBody>
      </p:sp>
    </p:spTree>
    <p:extLst>
      <p:ext uri="{BB962C8B-B14F-4D97-AF65-F5344CB8AC3E}">
        <p14:creationId xmlns:p14="http://schemas.microsoft.com/office/powerpoint/2010/main" val="4193862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This allows us to use the concept of Dynamic Access…</a:t>
            </a:r>
          </a:p>
          <a:p>
            <a:endParaRPr lang="en-US" b="1" dirty="0"/>
          </a:p>
          <a:p>
            <a:r>
              <a:rPr lang="en-US" b="1" dirty="0"/>
              <a:t>Electric Fence</a:t>
            </a:r>
          </a:p>
          <a:p>
            <a:r>
              <a:rPr lang="en-US" dirty="0"/>
              <a:t>Mick Douglas, a SANS instructor, once was referring to dynamic access as an electric fence. So long as system behave as intended and stay within their expected duties nothing happens. The electric fence is there to protect them just as much as it is to keep them from getting out. However, if the fence is touched, a negative stimulus is triggered. In the real world touching an electric fence would result in pain. In the digital world, this is an automated digital response of some kind. </a:t>
            </a:r>
          </a:p>
          <a:p>
            <a:r>
              <a:rPr lang="en-US" dirty="0"/>
              <a:t> </a:t>
            </a:r>
          </a:p>
          <a:p>
            <a:r>
              <a:rPr lang="en-US" dirty="0"/>
              <a:t>The digital response can be anything. If a business has a low-risk tolerance, the response may be to start cutting off access to critical systems or the internet. If a business has a high-risk tolerance, they may choose to slow down connections using QoS simply. NAC is able to give access and take it away by either moving systems to different VLANs or applying ACLs. Some actions may actually ask for human interaction. For example, if a user were to make abnormal connections the system may pop up and notify them that unusual activity has been observed and to let them know they are being monitored. By simply providing awareness the user may change their behavior. Of course, this may not be wanted. Again, it is the possibilities that make NAC awesome.</a:t>
            </a:r>
          </a:p>
        </p:txBody>
      </p:sp>
      <p:sp>
        <p:nvSpPr>
          <p:cNvPr id="5" name="Slide Image Placeholder 4">
            <a:extLst>
              <a:ext uri="{FF2B5EF4-FFF2-40B4-BE49-F238E27FC236}">
                <a16:creationId xmlns:a16="http://schemas.microsoft.com/office/drawing/2014/main" id="{BE2D47F6-22AF-4A7D-B02F-B9A3382C9B3B}"/>
              </a:ext>
            </a:extLst>
          </p:cNvPr>
          <p:cNvSpPr>
            <a:spLocks noGrp="1" noRot="1" noChangeAspect="1"/>
          </p:cNvSpPr>
          <p:nvPr>
            <p:ph type="sldImg"/>
          </p:nvPr>
        </p:nvSpPr>
        <p:spPr>
          <a:xfrm>
            <a:off x="455613" y="665163"/>
            <a:ext cx="6403975" cy="3602037"/>
          </a:xfrm>
        </p:spPr>
      </p:sp>
    </p:spTree>
    <p:extLst>
      <p:ext uri="{BB962C8B-B14F-4D97-AF65-F5344CB8AC3E}">
        <p14:creationId xmlns:p14="http://schemas.microsoft.com/office/powerpoint/2010/main" val="3316032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Solid Detection Required</a:t>
            </a:r>
          </a:p>
          <a:p>
            <a:r>
              <a:rPr lang="en-US" dirty="0"/>
              <a:t>The key to implementing strong preventative controls is making sure they get implemented the first time correctly. This requires a few things. First off, it requires sufficient data to make educated decisions. For example, what does normal vs. abnormal look like? What level of deviation should start to affect access? Fidelity of data is key. Also, initial implementations need to be tested without inflicting self-denial of service.</a:t>
            </a:r>
          </a:p>
          <a:p>
            <a:r>
              <a:rPr lang="en-US" dirty="0"/>
              <a:t> </a:t>
            </a:r>
          </a:p>
          <a:p>
            <a:r>
              <a:rPr lang="en-US" dirty="0"/>
              <a:t>How can this be done? The answer is with solid detection capabilities and reporting. Logs and data from multiple devices need to be collected and analyzed till an organization is confident in their decision making and application. Log analysis is needed even for a single device. Take an NGFW as an example. Firewall rules should not go straight into prevention without testing. Instead, firewall rules should be enabled in allow mode initially but with logging enabled. This provides data for decision making. This type of data analysis is critical for implementing variable trust. While capable of doing this without centralized log collection it is much easier to do when data is stored in a single pot for analysis.</a:t>
            </a:r>
          </a:p>
          <a:p>
            <a:r>
              <a:rPr lang="en-US" dirty="0"/>
              <a:t> </a:t>
            </a:r>
          </a:p>
          <a:p>
            <a:r>
              <a:rPr lang="en-US" dirty="0"/>
              <a:t>For example, variable trust can be implemented with scripts on disparate solutions such as an NSM or malware sandbox. These scripts could then dynamically change an NGFW or NAC solution through API calls. However, a centralized log system such as a SIEM would provide more data points and higher confidence in decisions. Plus, a SIEM solution usually has an alert engine that can make calls to other solutions such as NAC or NGFW based on the automated analysis.</a:t>
            </a:r>
          </a:p>
        </p:txBody>
      </p:sp>
      <p:sp>
        <p:nvSpPr>
          <p:cNvPr id="5" name="Slide Image Placeholder 4">
            <a:extLst>
              <a:ext uri="{FF2B5EF4-FFF2-40B4-BE49-F238E27FC236}">
                <a16:creationId xmlns:a16="http://schemas.microsoft.com/office/drawing/2014/main" id="{0DC2B522-E65E-4F2B-B709-07E30B53827A}"/>
              </a:ext>
            </a:extLst>
          </p:cNvPr>
          <p:cNvSpPr>
            <a:spLocks noGrp="1" noRot="1" noChangeAspect="1"/>
          </p:cNvSpPr>
          <p:nvPr>
            <p:ph type="sldImg"/>
          </p:nvPr>
        </p:nvSpPr>
        <p:spPr>
          <a:xfrm>
            <a:off x="455613" y="665163"/>
            <a:ext cx="6403975" cy="3602037"/>
          </a:xfrm>
        </p:spPr>
      </p:sp>
    </p:spTree>
    <p:extLst>
      <p:ext uri="{BB962C8B-B14F-4D97-AF65-F5344CB8AC3E}">
        <p14:creationId xmlns:p14="http://schemas.microsoft.com/office/powerpoint/2010/main" val="2670198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D90CF70-44A6-400F-8F21-4907B018CA2A}"/>
              </a:ext>
            </a:extLst>
          </p:cNvPr>
          <p:cNvSpPr>
            <a:spLocks noGrp="1" noRot="1" noChangeAspect="1"/>
          </p:cNvSpPr>
          <p:nvPr>
            <p:ph type="sldImg"/>
          </p:nvPr>
        </p:nvSpPr>
        <p:spPr>
          <a:xfrm>
            <a:off x="455613" y="665163"/>
            <a:ext cx="6403975" cy="3602037"/>
          </a:xfrm>
        </p:spPr>
      </p:sp>
      <p:sp>
        <p:nvSpPr>
          <p:cNvPr id="5" name="Notes Placeholder 4">
            <a:extLst>
              <a:ext uri="{FF2B5EF4-FFF2-40B4-BE49-F238E27FC236}">
                <a16:creationId xmlns:a16="http://schemas.microsoft.com/office/drawing/2014/main" id="{77453829-5D8C-4A01-9355-C4A356169FE1}"/>
              </a:ext>
            </a:extLst>
          </p:cNvPr>
          <p:cNvSpPr>
            <a:spLocks noGrp="1"/>
          </p:cNvSpPr>
          <p:nvPr>
            <p:ph type="body" idx="1"/>
          </p:nvPr>
        </p:nvSpPr>
        <p:spPr/>
        <p:txBody>
          <a:bodyPr/>
          <a:lstStyle/>
          <a:p>
            <a:r>
              <a:rPr lang="en-US" b="1" dirty="0"/>
              <a:t>Use Splash screen, etc.</a:t>
            </a:r>
          </a:p>
          <a:p>
            <a:endParaRPr lang="en-US" b="1" dirty="0"/>
          </a:p>
          <a:p>
            <a:r>
              <a:rPr lang="en-US" b="1" dirty="0"/>
              <a:t>Dynamic Authorization</a:t>
            </a:r>
            <a:endParaRPr lang="en-US" dirty="0"/>
          </a:p>
          <a:p>
            <a:r>
              <a:rPr lang="en-US" dirty="0"/>
              <a:t>Both a segmentation gateway and NAC solutions have the capability to alter access dynamically. The questions then become, is modifying access on the fly a good idea and what conditions should affect access. Dynamically altering access should be done but needs to be done with care. Failure to apply care leads to self-triggered denial of service. This is why dynamic access is not intended to be a binary yes and no decision. Instead, it should be risk and reward. A user continuously showing appropriate behavior may be granted additional points and thus make it harder for them to lose access without rapid abnormal behavior. On the contrary, a high-risk user should have to jump through more hoops to verify access and have access to critical data.</a:t>
            </a:r>
          </a:p>
          <a:p>
            <a:r>
              <a:rPr lang="en-US" dirty="0"/>
              <a:t> </a:t>
            </a:r>
          </a:p>
          <a:p>
            <a:r>
              <a:rPr lang="en-US" dirty="0"/>
              <a:t>Abnormal conditions that affect access can be anything, but common conditions are temporal, geographical, behavioral, and frequency anomalies. A breakdown of these is below:</a:t>
            </a:r>
          </a:p>
          <a:p>
            <a:r>
              <a:rPr lang="en-US" dirty="0"/>
              <a:t> </a:t>
            </a:r>
          </a:p>
          <a:p>
            <a:pPr marL="171425" indent="-171425">
              <a:buFont typeface="Arial" panose="020B0604020202020204" pitchFamily="34" charset="0"/>
              <a:buChar char="•"/>
            </a:pPr>
            <a:r>
              <a:rPr lang="en-US" dirty="0"/>
              <a:t>Temporal - Based on monitoring user logins and knowing when a login occurs outside normal user logins. This includes a user logging in at 2 AM when they work 8 AM - 5 PM.</a:t>
            </a:r>
          </a:p>
          <a:p>
            <a:pPr marL="171425" indent="-171425">
              <a:buFont typeface="Arial" panose="020B0604020202020204" pitchFamily="34" charset="0"/>
              <a:buChar char="•"/>
            </a:pPr>
            <a:r>
              <a:rPr lang="en-US" dirty="0"/>
              <a:t>Geographical - Based on monitoring user logins by the source of login. This includes identifying things such as a user logging in from home and then suddenly having a login from another country.</a:t>
            </a:r>
          </a:p>
          <a:p>
            <a:pPr marL="171425" indent="-171425">
              <a:buFont typeface="Arial" panose="020B0604020202020204" pitchFamily="34" charset="0"/>
              <a:buChar char="•"/>
            </a:pPr>
            <a:r>
              <a:rPr lang="en-US" dirty="0"/>
              <a:t>Behavioral - Based on monitoring what a user does with his or her access. This would include things such as monitoring data assets and flagging access denied errors or accessing a system legitimately that the user has never used before.</a:t>
            </a:r>
          </a:p>
          <a:p>
            <a:pPr marL="171425" indent="-171425">
              <a:buFont typeface="Arial" panose="020B0604020202020204" pitchFamily="34" charset="0"/>
              <a:buChar char="•"/>
            </a:pPr>
            <a:r>
              <a:rPr lang="en-US" dirty="0"/>
              <a:t>Frequency - Based on monitoring the rate of occurrence of something such as user logins or how many data sources are being accessed at a given time</a:t>
            </a:r>
          </a:p>
          <a:p>
            <a:endParaRPr lang="en-US" dirty="0"/>
          </a:p>
        </p:txBody>
      </p:sp>
    </p:spTree>
    <p:extLst>
      <p:ext uri="{BB962C8B-B14F-4D97-AF65-F5344CB8AC3E}">
        <p14:creationId xmlns:p14="http://schemas.microsoft.com/office/powerpoint/2010/main" val="3675737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3C21ABD-5917-4A21-8858-97F02A1FF157}"/>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DD27151C-F9CC-4946-980E-104F2F183E0C}"/>
              </a:ext>
            </a:extLst>
          </p:cNvPr>
          <p:cNvSpPr>
            <a:spLocks noGrp="1"/>
          </p:cNvSpPr>
          <p:nvPr>
            <p:ph type="body" idx="1"/>
          </p:nvPr>
        </p:nvSpPr>
        <p:spPr/>
        <p:txBody>
          <a:bodyPr/>
          <a:lstStyle/>
          <a:p>
            <a:r>
              <a:rPr lang="en-US" b="1" dirty="0"/>
              <a:t>Here’s an idea… attackers deceive us all the time! And takes us by surprise, whey we don’t we surprise them!!? Like Cliff Stoll…</a:t>
            </a:r>
          </a:p>
          <a:p>
            <a:endParaRPr lang="en-US" b="1" dirty="0"/>
          </a:p>
          <a:p>
            <a:r>
              <a:rPr lang="en-US" b="1" dirty="0"/>
              <a:t>We play nicely…</a:t>
            </a:r>
          </a:p>
          <a:p>
            <a:endParaRPr lang="en-US" b="1" dirty="0"/>
          </a:p>
          <a:p>
            <a:r>
              <a:rPr lang="en-US" b="1" dirty="0"/>
              <a:t>Content Routing</a:t>
            </a:r>
            <a:endParaRPr lang="en-US" dirty="0"/>
          </a:p>
          <a:p>
            <a:r>
              <a:rPr lang="en-US" dirty="0"/>
              <a:t>Because a WAF is inline, it has some unique capabilities involving modifying actual web server behavior. For instance, it can serve up web pages as if they were on the back-end web server even when the back-end web service does not have the pages. A WAF can also alter server responses on-the-fly such as adding headers or replacing content.</a:t>
            </a:r>
          </a:p>
          <a:p>
            <a:r>
              <a:rPr lang="en-US" dirty="0"/>
              <a:t> </a:t>
            </a:r>
          </a:p>
          <a:p>
            <a:r>
              <a:rPr lang="en-US" dirty="0"/>
              <a:t>Knowing that a WAF can do such things allows cyber defenders to get creative. An example would be having a special web server that responds to all requests for /labyrinth on behalf of all production web servers.</a:t>
            </a:r>
          </a:p>
          <a:p>
            <a:endParaRPr lang="en-US" dirty="0"/>
          </a:p>
        </p:txBody>
      </p:sp>
    </p:spTree>
    <p:extLst>
      <p:ext uri="{BB962C8B-B14F-4D97-AF65-F5344CB8AC3E}">
        <p14:creationId xmlns:p14="http://schemas.microsoft.com/office/powerpoint/2010/main" val="2516242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A7D85870-C88E-4785-B5F8-DB32B700B4F5}"/>
              </a:ext>
            </a:extLst>
          </p:cNvPr>
          <p:cNvSpPr>
            <a:spLocks noGrp="1" noRot="1" noChangeAspect="1"/>
          </p:cNvSpPr>
          <p:nvPr>
            <p:ph type="sldImg"/>
          </p:nvPr>
        </p:nvSpPr>
        <p:spPr>
          <a:xfrm>
            <a:off x="455613" y="677863"/>
            <a:ext cx="6403975" cy="3602037"/>
          </a:xfrm>
        </p:spPr>
      </p:sp>
      <p:sp>
        <p:nvSpPr>
          <p:cNvPr id="5" name="Notes Placeholder 4">
            <a:extLst>
              <a:ext uri="{FF2B5EF4-FFF2-40B4-BE49-F238E27FC236}">
                <a16:creationId xmlns:a16="http://schemas.microsoft.com/office/drawing/2014/main" id="{9C8BC6AE-FBFB-403E-92C1-4329605A4923}"/>
              </a:ext>
            </a:extLst>
          </p:cNvPr>
          <p:cNvSpPr>
            <a:spLocks noGrp="1"/>
          </p:cNvSpPr>
          <p:nvPr>
            <p:ph type="body" idx="1"/>
          </p:nvPr>
        </p:nvSpPr>
        <p:spPr>
          <a:xfrm>
            <a:off x="685800" y="4586288"/>
            <a:ext cx="5943600" cy="4557712"/>
          </a:xfrm>
        </p:spPr>
        <p:txBody>
          <a:bodyPr/>
          <a:lstStyle/>
          <a:p>
            <a:pPr>
              <a:spcBef>
                <a:spcPts val="0"/>
              </a:spcBef>
            </a:pPr>
            <a:r>
              <a:rPr lang="en-US" b="1" dirty="0"/>
              <a:t>WebLabyrinth</a:t>
            </a:r>
            <a:r>
              <a:rPr lang="en-US" b="1" baseline="30000" dirty="0"/>
              <a:t>1</a:t>
            </a:r>
            <a:endParaRPr lang="en-US" dirty="0"/>
          </a:p>
          <a:p>
            <a:pPr>
              <a:spcBef>
                <a:spcPts val="0"/>
              </a:spcBef>
            </a:pPr>
            <a:r>
              <a:rPr lang="en-US" dirty="0" err="1"/>
              <a:t>WebLabyrinth</a:t>
            </a:r>
            <a:r>
              <a:rPr lang="en-US" dirty="0"/>
              <a:t> is an open source PHP application that is used to confuse or break automated scanners. What it does is waits for a web client to request a specific folder and then dynamically creates a web page that contains links. The links point to a new page with dynamic links and this process occurs over and over infinity. The concept is that if a scanner hits the </a:t>
            </a:r>
            <a:r>
              <a:rPr lang="en-US" dirty="0" err="1"/>
              <a:t>WebLabyrinth</a:t>
            </a:r>
            <a:r>
              <a:rPr lang="en-US" dirty="0"/>
              <a:t>, then it will get stuck infinity loading pages or what typically happens is the scanner gives up or runs out of memory and crashes. By using the </a:t>
            </a:r>
            <a:r>
              <a:rPr lang="en-US" dirty="0" err="1"/>
              <a:t>WebLabyrinth</a:t>
            </a:r>
            <a:r>
              <a:rPr lang="en-US" dirty="0"/>
              <a:t>, the bar is significantly raised. Automated tools end up getting stuck, and human intervention is required.</a:t>
            </a:r>
          </a:p>
          <a:p>
            <a:pPr>
              <a:spcBef>
                <a:spcPts val="0"/>
              </a:spcBef>
            </a:pPr>
            <a:endParaRPr lang="en-US" dirty="0"/>
          </a:p>
          <a:p>
            <a:pPr>
              <a:spcBef>
                <a:spcPts val="0"/>
              </a:spcBef>
            </a:pPr>
            <a:r>
              <a:rPr lang="en-US" dirty="0"/>
              <a:t>A robots.txt file is a file used to control automatic web crawlers. It is used to advise web crawlers such as Google what content should or should not be scanned. For example, a robots.txt file that contains the below entry would ask that all automated crawlers ignore anything found in or under the folder /labyrinth.</a:t>
            </a:r>
          </a:p>
          <a:p>
            <a:pPr>
              <a:spcBef>
                <a:spcPts val="0"/>
              </a:spcBef>
            </a:pPr>
            <a:endParaRPr lang="en-US" dirty="0"/>
          </a:p>
          <a:p>
            <a:pPr>
              <a:spcBef>
                <a:spcPts val="0"/>
              </a:spcBef>
            </a:pPr>
            <a:r>
              <a:rPr lang="en-US" b="1" dirty="0"/>
              <a:t>User-agent: *</a:t>
            </a:r>
          </a:p>
          <a:p>
            <a:pPr>
              <a:spcBef>
                <a:spcPts val="0"/>
              </a:spcBef>
            </a:pPr>
            <a:r>
              <a:rPr lang="en-US" b="1" dirty="0"/>
              <a:t>Disallow: /labyrinth</a:t>
            </a:r>
          </a:p>
          <a:p>
            <a:pPr>
              <a:spcBef>
                <a:spcPts val="0"/>
              </a:spcBef>
            </a:pPr>
            <a:endParaRPr lang="en-US" dirty="0"/>
          </a:p>
          <a:p>
            <a:pPr>
              <a:spcBef>
                <a:spcPts val="0"/>
              </a:spcBef>
            </a:pPr>
            <a:r>
              <a:rPr lang="en-US" dirty="0"/>
              <a:t>Please note that robots.txt advised web crawlers but is not capable of enforcing anything. As such, legitimate web crawlers such as Google honor robots.txt while malicious crawlers hone in on content that is not intended to be scanned.</a:t>
            </a:r>
          </a:p>
          <a:p>
            <a:pPr>
              <a:spcBef>
                <a:spcPts val="0"/>
              </a:spcBef>
            </a:pPr>
            <a:r>
              <a:rPr lang="en-US" dirty="0"/>
              <a:t> </a:t>
            </a:r>
          </a:p>
          <a:p>
            <a:pPr>
              <a:spcBef>
                <a:spcPts val="0"/>
              </a:spcBef>
            </a:pPr>
            <a:r>
              <a:rPr lang="en-US" dirty="0"/>
              <a:t>One way to integrate this into a WAF is setting up a web server that is designated for the </a:t>
            </a:r>
            <a:r>
              <a:rPr lang="en-US" dirty="0" err="1"/>
              <a:t>WebLabyrinth</a:t>
            </a:r>
            <a:r>
              <a:rPr lang="en-US" dirty="0"/>
              <a:t> service. Then the WAF dynamically adds a folder such as /labyrinth to all protected sites that when accessed actually hits the </a:t>
            </a:r>
            <a:r>
              <a:rPr lang="en-US" dirty="0" err="1"/>
              <a:t>WebLabyrinth</a:t>
            </a:r>
            <a:r>
              <a:rPr lang="en-US" dirty="0"/>
              <a:t> server. Let us be clear here. The labyrinth is not intended to be hit except by unauthorized systems. To make this work you should consider adding an entry into robots.txt telling all automated crawlers to never go to /labyrinth. Google and other search bots will honor robots.txt, but malicious tools will intentionally ignore the setting and go to the </a:t>
            </a:r>
            <a:r>
              <a:rPr lang="en-US" dirty="0" err="1"/>
              <a:t>WebLabyrinth</a:t>
            </a:r>
            <a:r>
              <a:rPr lang="en-US" dirty="0"/>
              <a:t>.</a:t>
            </a:r>
          </a:p>
          <a:p>
            <a:pPr>
              <a:spcBef>
                <a:spcPts val="0"/>
              </a:spcBef>
            </a:pPr>
            <a:endParaRPr lang="en-US" dirty="0"/>
          </a:p>
          <a:p>
            <a:pPr>
              <a:spcBef>
                <a:spcPts val="0"/>
              </a:spcBef>
            </a:pPr>
            <a:r>
              <a:rPr lang="en-US" dirty="0"/>
              <a:t>[1] https://github.com/mayhemiclabs/weblabyrinth</a:t>
            </a:r>
          </a:p>
        </p:txBody>
      </p:sp>
    </p:spTree>
    <p:extLst>
      <p:ext uri="{BB962C8B-B14F-4D97-AF65-F5344CB8AC3E}">
        <p14:creationId xmlns:p14="http://schemas.microsoft.com/office/powerpoint/2010/main" val="2159189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Times New Roman" charset="0"/>
                <a:ea typeface="Times New Roman" charset="0"/>
                <a:cs typeface="Times New Roman" charset="0"/>
              </a:rPr>
              <a:t>Cliff Stoll is the man who discovered a nation-state hack way back in the 1980’s when he was the administrator of a network at the university (Berkeley)…</a:t>
            </a:r>
          </a:p>
          <a:p>
            <a:endParaRPr lang="en-US" sz="1000" b="0" i="0" kern="1200" dirty="0">
              <a:solidFill>
                <a:schemeClr val="tx1"/>
              </a:solidFill>
              <a:effectLst/>
              <a:latin typeface="Times New Roman" charset="0"/>
              <a:ea typeface="Times New Roman" charset="0"/>
              <a:cs typeface="Times New Roman" charset="0"/>
            </a:endParaRPr>
          </a:p>
          <a:p>
            <a:r>
              <a:rPr lang="en-US" sz="1000" b="0" i="0" kern="1200" dirty="0">
                <a:solidFill>
                  <a:schemeClr val="tx1"/>
                </a:solidFill>
                <a:effectLst/>
                <a:latin typeface="Times New Roman" charset="0"/>
                <a:ea typeface="Times New Roman" charset="0"/>
                <a:cs typeface="Times New Roman" charset="0"/>
              </a:rPr>
              <a:t>He really invented most of the capabilities we now rely on. For instance, Cliff invented the original honey pots; he invented computer forensics systems; he invented attribution back in the day — some 30 years ago.</a:t>
            </a:r>
            <a:endParaRPr lang="en-US" dirty="0"/>
          </a:p>
          <a:p>
            <a:endParaRPr lang="en-US" dirty="0"/>
          </a:p>
          <a:p>
            <a:r>
              <a:rPr lang="en-US" dirty="0"/>
              <a:t>https://</a:t>
            </a:r>
            <a:r>
              <a:rPr lang="en-US" dirty="0" err="1"/>
              <a:t>www.youtube.com</a:t>
            </a:r>
            <a:r>
              <a:rPr lang="en-US" dirty="0"/>
              <a:t>/</a:t>
            </a:r>
            <a:r>
              <a:rPr lang="en-US" dirty="0" err="1"/>
              <a:t>watch?v</a:t>
            </a:r>
            <a:r>
              <a:rPr lang="en-US" dirty="0"/>
              <a:t>=1h7rLHNXio8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Times New Roman" charset="0"/>
                <a:cs typeface="Times New Roman" charset="0"/>
              </a:rPr>
              <a:t>Describe his challenges trying to tell people what was going on, that someone broke into his network, and asking for support to trace and catch this guy…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Times New Roman" charset="0"/>
              <a:cs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08503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0" i="0" kern="1200" dirty="0">
              <a:solidFill>
                <a:schemeClr val="tx1"/>
              </a:solidFill>
              <a:effectLst/>
              <a:latin typeface="Times New Roman" charset="0"/>
              <a:ea typeface="Times New Roman" charset="0"/>
              <a:cs typeface="Times New Roman" charset="0"/>
            </a:endParaRPr>
          </a:p>
          <a:p>
            <a:endParaRPr lang="en-US" sz="1000" b="0" i="0" kern="1200" dirty="0">
              <a:solidFill>
                <a:schemeClr val="tx1"/>
              </a:solidFill>
              <a:effectLst/>
              <a:latin typeface="Times New Roman" charset="0"/>
              <a:ea typeface="Times New Roman" charset="0"/>
              <a:cs typeface="Times New Roman" charset="0"/>
            </a:endParaRPr>
          </a:p>
          <a:p>
            <a:r>
              <a:rPr lang="en-US" sz="1000" b="0" i="0" kern="1200" dirty="0">
                <a:solidFill>
                  <a:schemeClr val="tx1"/>
                </a:solidFill>
                <a:effectLst/>
                <a:latin typeface="Times New Roman" charset="0"/>
                <a:ea typeface="Times New Roman" charset="0"/>
                <a:cs typeface="Times New Roman" charset="0"/>
              </a:rPr>
              <a:t>In the final part of this three-part series, Protect your Lunch Money - Keeping the Thieves at Bay, we will talk about how in our industry, all too often, bad guys break into our networks and steal our lunch money, much due to the lack of data-centric controls. This webcast focuses on how to apply data-centric security through a combination of multiple security products. </a:t>
            </a:r>
            <a:endParaRPr lang="en-US" dirty="0"/>
          </a:p>
        </p:txBody>
      </p:sp>
    </p:spTree>
    <p:extLst>
      <p:ext uri="{BB962C8B-B14F-4D97-AF65-F5344CB8AC3E}">
        <p14:creationId xmlns:p14="http://schemas.microsoft.com/office/powerpoint/2010/main" val="175732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more we could talk about... Check out SEC530.</a:t>
            </a:r>
          </a:p>
        </p:txBody>
      </p:sp>
      <p:sp>
        <p:nvSpPr>
          <p:cNvPr id="4" name="Slide Number Placeholder 3"/>
          <p:cNvSpPr>
            <a:spLocks noGrp="1"/>
          </p:cNvSpPr>
          <p:nvPr>
            <p:ph type="sldNum" sz="quarter" idx="10"/>
          </p:nvPr>
        </p:nvSpPr>
        <p:spPr/>
        <p:txBody>
          <a:bodyPr/>
          <a:lstStyle/>
          <a:p>
            <a:fld id="{953C94D5-8CF0-4BDF-ABFF-B8E2C08F7F7E}" type="slidenum">
              <a:rPr lang="en-US" smtClean="0"/>
              <a:t>46</a:t>
            </a:fld>
            <a:endParaRPr lang="en-US"/>
          </a:p>
        </p:txBody>
      </p:sp>
    </p:spTree>
    <p:extLst>
      <p:ext uri="{BB962C8B-B14F-4D97-AF65-F5344CB8AC3E}">
        <p14:creationId xmlns:p14="http://schemas.microsoft.com/office/powerpoint/2010/main" val="1381152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AC471375-ADD0-4301-A15A-178AA866E8A2}"/>
              </a:ext>
            </a:extLst>
          </p:cNvPr>
          <p:cNvSpPr>
            <a:spLocks noGrp="1" noRot="1" noChangeAspect="1"/>
          </p:cNvSpPr>
          <p:nvPr>
            <p:ph type="sldImg"/>
          </p:nvPr>
        </p:nvSpPr>
        <p:spPr>
          <a:xfrm>
            <a:off x="304800" y="533400"/>
            <a:ext cx="6400800" cy="3602038"/>
          </a:xfrm>
        </p:spPr>
      </p:sp>
      <p:sp>
        <p:nvSpPr>
          <p:cNvPr id="5" name="Notes Placeholder 4">
            <a:extLst>
              <a:ext uri="{FF2B5EF4-FFF2-40B4-BE49-F238E27FC236}">
                <a16:creationId xmlns:a16="http://schemas.microsoft.com/office/drawing/2014/main" id="{1A641CE4-5B7E-4D73-AE80-B3F158E9D1D7}"/>
              </a:ext>
            </a:extLst>
          </p:cNvPr>
          <p:cNvSpPr>
            <a:spLocks noGrp="1"/>
          </p:cNvSpPr>
          <p:nvPr>
            <p:ph type="body" idx="1"/>
          </p:nvPr>
        </p:nvSpPr>
        <p:spPr>
          <a:xfrm>
            <a:off x="657225" y="4428454"/>
            <a:ext cx="5695950" cy="4563145"/>
          </a:xfrm>
        </p:spPr>
        <p:txBody>
          <a:bodyPr/>
          <a:lstStyle/>
          <a:p>
            <a:r>
              <a:rPr lang="en-US" b="1" dirty="0"/>
              <a:t>It’s true attacks are getting somewhat more sophisticated… but in most cases we’re really struggling at seeing the whole picture of what’s going on</a:t>
            </a:r>
          </a:p>
          <a:p>
            <a:endParaRPr lang="en-US" b="1" dirty="0"/>
          </a:p>
          <a:p>
            <a:r>
              <a:rPr lang="en-US" b="1" dirty="0"/>
              <a:t>Case Study:</a:t>
            </a:r>
            <a:r>
              <a:rPr lang="en-US" b="1" spc="300" dirty="0"/>
              <a:t> </a:t>
            </a:r>
            <a:r>
              <a:rPr lang="en-US" b="1" dirty="0" err="1"/>
              <a:t>NotPetya</a:t>
            </a:r>
            <a:endParaRPr lang="en-US" b="1" dirty="0"/>
          </a:p>
          <a:p>
            <a:r>
              <a:rPr lang="en-US" dirty="0"/>
              <a:t>In the old days: worms were dumb, often called 'breeders not warriors.'  For example, if an organization had 1,000 systems, and one was missing the patch MS08-067</a:t>
            </a:r>
            <a:r>
              <a:rPr lang="en-US" baseline="30000" dirty="0"/>
              <a:t>2</a:t>
            </a:r>
            <a:r>
              <a:rPr lang="en-US" dirty="0"/>
              <a:t>, then the Conficker</a:t>
            </a:r>
            <a:r>
              <a:rPr lang="en-US" baseline="30000" dirty="0"/>
              <a:t>3 </a:t>
            </a:r>
            <a:r>
              <a:rPr lang="en-US" dirty="0"/>
              <a:t>worm could compromise that one system. It would then attempt to pivot (move laterally) and attack the other 999 systems. These attacks would fail because the systems were patched.</a:t>
            </a:r>
          </a:p>
          <a:p>
            <a:endParaRPr lang="en-US" dirty="0"/>
          </a:p>
          <a:p>
            <a:r>
              <a:rPr lang="en-US" dirty="0"/>
              <a:t>That is now changing: </a:t>
            </a:r>
            <a:r>
              <a:rPr lang="en-US" dirty="0" err="1"/>
              <a:t>NotPetya</a:t>
            </a:r>
            <a:r>
              <a:rPr lang="en-US" dirty="0"/>
              <a:t> could compromise that one system, steal Windows credentials from it, and then attempt to spread via Microsoft </a:t>
            </a:r>
            <a:r>
              <a:rPr lang="en-US" dirty="0" err="1"/>
              <a:t>PSExec</a:t>
            </a:r>
            <a:r>
              <a:rPr lang="en-US" dirty="0"/>
              <a:t> or WMIC (this is exactly what a human penetration tester would do). In the end: all 1,000 systems could become compromised, despite virtually all being patched.</a:t>
            </a:r>
          </a:p>
          <a:p>
            <a:endParaRPr lang="en-US" dirty="0"/>
          </a:p>
          <a:p>
            <a:r>
              <a:rPr lang="en-US" dirty="0"/>
              <a:t>According to The Register:</a:t>
            </a:r>
          </a:p>
          <a:p>
            <a:endParaRPr lang="en-US" dirty="0"/>
          </a:p>
          <a:p>
            <a:pPr lvl="1"/>
            <a:r>
              <a:rPr lang="en-US" i="1" dirty="0"/>
              <a:t>Crucially, </a:t>
            </a:r>
            <a:r>
              <a:rPr lang="en-US" i="1" dirty="0" err="1"/>
              <a:t>NotPetya</a:t>
            </a:r>
            <a:r>
              <a:rPr lang="en-US" i="1" dirty="0"/>
              <a:t> seeks to gain administrator access on a machine and then leverages that power to commandeer other computers on the network: it takes advantage of the fact that far too many organizations employ flat networks in which an administrator on one endpoint can control other machines, or sniff domain admin credentials present in memory, until total control over the Windows network is achieved.</a:t>
            </a:r>
            <a:r>
              <a:rPr lang="en-US" i="1" baseline="30000" dirty="0"/>
              <a:t>4</a:t>
            </a:r>
          </a:p>
          <a:p>
            <a:endParaRPr lang="en-US" dirty="0"/>
          </a:p>
          <a:p>
            <a:r>
              <a:rPr lang="en-US" dirty="0"/>
              <a:t>[1] https://docs.microsoft.com/en-us/security-updates/securitybulletins/2017/ms17-010</a:t>
            </a:r>
          </a:p>
          <a:p>
            <a:r>
              <a:rPr lang="en-US" dirty="0"/>
              <a:t>[2] https://docs.microsoft.com/en-us/security-updates/securitybulletins/2008/ms08-067</a:t>
            </a:r>
          </a:p>
          <a:p>
            <a:r>
              <a:rPr lang="en-US" dirty="0"/>
              <a:t>[3] http://malware.wikia.com/wiki/Conficker</a:t>
            </a:r>
          </a:p>
          <a:p>
            <a:r>
              <a:rPr lang="en-US" dirty="0"/>
              <a:t>[4] https://www.theregister.co.uk/2017/06/28/petya_notpetya_ransomware/</a:t>
            </a:r>
          </a:p>
          <a:p>
            <a:endParaRPr lang="en-US" dirty="0"/>
          </a:p>
        </p:txBody>
      </p:sp>
    </p:spTree>
    <p:extLst>
      <p:ext uri="{BB962C8B-B14F-4D97-AF65-F5344CB8AC3E}">
        <p14:creationId xmlns:p14="http://schemas.microsoft.com/office/powerpoint/2010/main" val="4083039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533400"/>
            <a:ext cx="6400800" cy="3602038"/>
          </a:xfrm>
        </p:spPr>
      </p:sp>
      <p:sp>
        <p:nvSpPr>
          <p:cNvPr id="3" name="Notes Placeholder 2"/>
          <p:cNvSpPr>
            <a:spLocks noGrp="1"/>
          </p:cNvSpPr>
          <p:nvPr>
            <p:ph type="body" idx="1"/>
          </p:nvPr>
        </p:nvSpPr>
        <p:spPr/>
        <p:txBody>
          <a:bodyPr/>
          <a:lstStyle/>
          <a:p>
            <a:r>
              <a:rPr lang="en-US" b="1" dirty="0"/>
              <a:t>MITRE ATT&amp;CK Matrix</a:t>
            </a:r>
            <a:endParaRPr lang="en-US" sz="1000" b="1" i="0" kern="1200" dirty="0">
              <a:solidFill>
                <a:schemeClr val="tx1"/>
              </a:solidFill>
              <a:effectLst/>
              <a:latin typeface="Times New Roman" pitchFamily="18" charset="0"/>
              <a:ea typeface="+mn-ea"/>
              <a:cs typeface="+mn-cs"/>
            </a:endParaRPr>
          </a:p>
          <a:p>
            <a:r>
              <a:rPr lang="en-US" sz="1000" b="0" i="0" kern="1200" dirty="0">
                <a:solidFill>
                  <a:schemeClr val="tx1"/>
                </a:solidFill>
                <a:effectLst/>
                <a:latin typeface="Times New Roman" pitchFamily="18" charset="0"/>
                <a:ea typeface="+mn-ea"/>
                <a:cs typeface="+mn-cs"/>
              </a:rPr>
              <a:t>ATT&amp;CK stands for Adversarial Tactics, Techniques, and Common Knowledge. MITRE started this project in 2013 to document common tactics, techniques, and procedures (TTPs) that advanced persistent threats use against Windows enterprise networks. ATT&amp;CK was created out of a need to document adversary behaviors for use within a MITRE research project called FMX. FMX’s objective was to investigate the use of endpoint telemetry data and analytics to improve post-compromise detection of adversaries operating within enterprise networks. </a:t>
            </a:r>
          </a:p>
          <a:p>
            <a:endParaRPr lang="en-US" sz="1000" b="0" i="0" kern="1200" dirty="0">
              <a:solidFill>
                <a:schemeClr val="tx1"/>
              </a:solidFill>
              <a:effectLst/>
              <a:latin typeface="Times New Roman" pitchFamily="18" charset="0"/>
              <a:ea typeface="+mn-ea"/>
              <a:cs typeface="+mn-cs"/>
            </a:endParaRPr>
          </a:p>
          <a:p>
            <a:r>
              <a:rPr lang="en-US" dirty="0"/>
              <a:t>https://</a:t>
            </a:r>
            <a:r>
              <a:rPr lang="en-US" dirty="0" err="1"/>
              <a:t>medium.com</a:t>
            </a:r>
            <a:r>
              <a:rPr lang="en-US" dirty="0"/>
              <a:t>/</a:t>
            </a:r>
            <a:r>
              <a:rPr lang="en-US" dirty="0" err="1"/>
              <a:t>mitre</a:t>
            </a:r>
            <a:r>
              <a:rPr lang="en-US" dirty="0"/>
              <a:t>-attack/att-ck-101-17074d3bc62</a:t>
            </a:r>
          </a:p>
        </p:txBody>
      </p:sp>
    </p:spTree>
    <p:extLst>
      <p:ext uri="{BB962C8B-B14F-4D97-AF65-F5344CB8AC3E}">
        <p14:creationId xmlns:p14="http://schemas.microsoft.com/office/powerpoint/2010/main" val="10315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533400"/>
            <a:ext cx="6400800" cy="3602038"/>
          </a:xfrm>
        </p:spPr>
      </p:sp>
      <p:sp>
        <p:nvSpPr>
          <p:cNvPr id="3" name="Notes Placeholder 2"/>
          <p:cNvSpPr>
            <a:spLocks noGrp="1"/>
          </p:cNvSpPr>
          <p:nvPr>
            <p:ph type="body" idx="1"/>
          </p:nvPr>
        </p:nvSpPr>
        <p:spPr/>
        <p:txBody>
          <a:bodyPr/>
          <a:lstStyle/>
          <a:p>
            <a:pPr>
              <a:spcBef>
                <a:spcPts val="0"/>
              </a:spcBef>
              <a:spcAft>
                <a:spcPts val="0"/>
              </a:spcAft>
            </a:pPr>
            <a:r>
              <a:rPr lang="en-US" b="1" dirty="0"/>
              <a:t>Architecting with Security Operations Monitoring in Mind</a:t>
            </a:r>
          </a:p>
          <a:p>
            <a:pPr>
              <a:spcBef>
                <a:spcPts val="0"/>
              </a:spcBef>
              <a:spcAft>
                <a:spcPts val="0"/>
              </a:spcAft>
            </a:pPr>
            <a:r>
              <a:rPr lang="en-US" dirty="0"/>
              <a:t>Traditional architectures were built with a focus on protection, not detection. That’s why it’s important that we architect with security operations, and specially monitoring, in mind.  </a:t>
            </a:r>
          </a:p>
          <a:p>
            <a:pPr>
              <a:spcBef>
                <a:spcPts val="0"/>
              </a:spcBef>
              <a:spcAft>
                <a:spcPts val="0"/>
              </a:spcAft>
            </a:pPr>
            <a:endParaRPr lang="en-US" dirty="0"/>
          </a:p>
          <a:p>
            <a:pPr marR="0" lvl="0" indent="0" algn="l" defTabSz="914400" rtl="0" eaLnBrk="0" fontAlgn="base" latinLnBrk="0" hangingPunct="0">
              <a:spcBef>
                <a:spcPts val="0"/>
              </a:spcBef>
              <a:spcAft>
                <a:spcPts val="0"/>
              </a:spcAft>
              <a:buClr>
                <a:schemeClr val="dk1"/>
              </a:buClr>
              <a:buSzPts val="1100"/>
              <a:buFont typeface="Arial"/>
              <a:buNone/>
              <a:tabLst/>
              <a:defRPr/>
            </a:pPr>
            <a:r>
              <a:rPr lang="en-US" dirty="0"/>
              <a:t>Using the concept of SOC Zones to defend your organization allows for both IT and business context to simplify building effective Use-Cases, as well as setting the stage to build efficient processes around Zones, Categories, Severity, Sensitivity, and Tiers for response process. </a:t>
            </a:r>
            <a:r>
              <a:rPr lang="en-US" sz="1000" dirty="0"/>
              <a:t>Zoning should be implemented in a way that reflects the business-critical capability.</a:t>
            </a:r>
          </a:p>
          <a:p>
            <a:pPr>
              <a:spcBef>
                <a:spcPts val="0"/>
              </a:spcBef>
              <a:spcAft>
                <a:spcPts val="0"/>
              </a:spcAft>
            </a:pPr>
            <a:endParaRPr lang="en-US" dirty="0"/>
          </a:p>
          <a:p>
            <a:pPr lvl="0" indent="0">
              <a:spcBef>
                <a:spcPts val="0"/>
              </a:spcBef>
              <a:spcAft>
                <a:spcPts val="0"/>
              </a:spcAft>
              <a:buClr>
                <a:schemeClr val="dk1"/>
              </a:buClr>
              <a:buSzPts val="1100"/>
              <a:buFont typeface="Arial"/>
              <a:buNone/>
            </a:pPr>
            <a:r>
              <a:rPr lang="en-US" sz="1000" dirty="0"/>
              <a:t>Other examples of zones include:</a:t>
            </a:r>
          </a:p>
          <a:p>
            <a:pPr lvl="0" indent="0">
              <a:spcBef>
                <a:spcPts val="0"/>
              </a:spcBef>
              <a:spcAft>
                <a:spcPts val="0"/>
              </a:spcAft>
              <a:buClr>
                <a:schemeClr val="dk1"/>
              </a:buClr>
              <a:buSzPts val="1100"/>
              <a:buFont typeface="Arial"/>
              <a:buNone/>
            </a:pPr>
            <a:endParaRPr lang="en-US" sz="1000" dirty="0"/>
          </a:p>
          <a:p>
            <a:pPr marL="342900" lvl="0" indent="-280988" rtl="0">
              <a:spcBef>
                <a:spcPts val="0"/>
              </a:spcBef>
              <a:spcAft>
                <a:spcPts val="0"/>
              </a:spcAft>
              <a:buSzPts val="1800"/>
              <a:buChar char="•"/>
            </a:pPr>
            <a:r>
              <a:rPr lang="en-US" sz="1000" dirty="0"/>
              <a:t>OT/ICS </a:t>
            </a:r>
          </a:p>
          <a:p>
            <a:pPr marL="342900" lvl="0" indent="-280988" rtl="0">
              <a:spcBef>
                <a:spcPts val="0"/>
              </a:spcBef>
              <a:spcAft>
                <a:spcPts val="0"/>
              </a:spcAft>
              <a:buSzPts val="1800"/>
              <a:buChar char="•"/>
            </a:pPr>
            <a:r>
              <a:rPr lang="en-US" sz="1000" dirty="0"/>
              <a:t>Manufacturing</a:t>
            </a:r>
          </a:p>
          <a:p>
            <a:pPr marL="342900" lvl="0" indent="-280988" rtl="0">
              <a:spcBef>
                <a:spcPts val="0"/>
              </a:spcBef>
              <a:spcAft>
                <a:spcPts val="0"/>
              </a:spcAft>
              <a:buSzPts val="1800"/>
              <a:buChar char="•"/>
            </a:pPr>
            <a:r>
              <a:rPr lang="en-US" sz="1000" dirty="0"/>
              <a:t>R&amp;D</a:t>
            </a:r>
          </a:p>
          <a:p>
            <a:pPr marL="342900" lvl="0" indent="-280988" rtl="0">
              <a:spcBef>
                <a:spcPts val="0"/>
              </a:spcBef>
              <a:spcAft>
                <a:spcPts val="0"/>
              </a:spcAft>
              <a:buSzPts val="1800"/>
              <a:buChar char="•"/>
            </a:pPr>
            <a:r>
              <a:rPr lang="en-US" sz="1000" dirty="0"/>
              <a:t>PCI Zones</a:t>
            </a:r>
          </a:p>
          <a:p>
            <a:pPr marL="342900" lvl="0" indent="-280988" rtl="0">
              <a:spcBef>
                <a:spcPts val="0"/>
              </a:spcBef>
              <a:spcAft>
                <a:spcPts val="0"/>
              </a:spcAft>
              <a:buSzPts val="1800"/>
              <a:buChar char="•"/>
            </a:pPr>
            <a:r>
              <a:rPr lang="en-US" sz="1000" dirty="0"/>
              <a:t>business-critical application</a:t>
            </a:r>
          </a:p>
          <a:p>
            <a:pPr marL="342900" lvl="0" indent="-280988" rtl="0">
              <a:spcBef>
                <a:spcPts val="0"/>
              </a:spcBef>
              <a:spcAft>
                <a:spcPts val="0"/>
              </a:spcAft>
              <a:buSzPts val="1800"/>
              <a:buChar char="•"/>
            </a:pPr>
            <a:r>
              <a:rPr lang="en-US" sz="1000" dirty="0"/>
              <a:t>Cloud critical hosting </a:t>
            </a:r>
          </a:p>
          <a:p>
            <a:pPr marL="342900" lvl="0" indent="-280988" rtl="0">
              <a:spcBef>
                <a:spcPts val="0"/>
              </a:spcBef>
              <a:spcAft>
                <a:spcPts val="0"/>
              </a:spcAft>
              <a:buSzPts val="1800"/>
              <a:buChar char="•"/>
            </a:pPr>
            <a:r>
              <a:rPr lang="en-US" sz="1000" dirty="0"/>
              <a:t>DMZ </a:t>
            </a:r>
          </a:p>
          <a:p>
            <a:pPr marL="61912" lvl="0" rtl="0">
              <a:spcBef>
                <a:spcPts val="0"/>
              </a:spcBef>
              <a:spcAft>
                <a:spcPts val="0"/>
              </a:spcAft>
              <a:buSzPts val="1800"/>
            </a:pPr>
            <a:endParaRPr lang="en-US" sz="1000" dirty="0"/>
          </a:p>
          <a:p>
            <a:pPr lvl="0" indent="0">
              <a:spcBef>
                <a:spcPts val="0"/>
              </a:spcBef>
              <a:spcAft>
                <a:spcPts val="0"/>
              </a:spcAft>
              <a:buNone/>
            </a:pPr>
            <a:r>
              <a:rPr lang="en-US" sz="1000" dirty="0"/>
              <a:t>[1] https://github.com/TTP0/ttp0_community_templates</a:t>
            </a:r>
          </a:p>
          <a:p>
            <a:pPr lvl="0" indent="0">
              <a:spcBef>
                <a:spcPts val="0"/>
              </a:spcBef>
              <a:spcAft>
                <a:spcPts val="0"/>
              </a:spcAft>
              <a:buNone/>
            </a:pPr>
            <a:r>
              <a:rPr lang="en-US" sz="1000" dirty="0"/>
              <a:t>[2] https://github.com/TTP0/info</a:t>
            </a:r>
          </a:p>
          <a:p>
            <a:pPr lvl="0" indent="0">
              <a:spcBef>
                <a:spcPts val="0"/>
              </a:spcBef>
              <a:spcAft>
                <a:spcPts val="0"/>
              </a:spcAft>
              <a:buNone/>
            </a:pPr>
            <a:r>
              <a:rPr lang="en-US" sz="1000" dirty="0"/>
              <a:t>[3] https://www.sans.org/cyber-security-summit/archives/file/summit-archive-1533057129.pdf </a:t>
            </a:r>
          </a:p>
          <a:p>
            <a:pPr lvl="0" indent="0">
              <a:spcBef>
                <a:spcPts val="0"/>
              </a:spcBef>
              <a:spcAft>
                <a:spcPts val="0"/>
              </a:spcAft>
              <a:buNone/>
            </a:pPr>
            <a:endParaRPr lang="en-US" sz="1000" dirty="0"/>
          </a:p>
          <a:p>
            <a:pPr lvl="0" indent="0">
              <a:spcBef>
                <a:spcPts val="0"/>
              </a:spcBef>
              <a:spcAft>
                <a:spcPts val="0"/>
              </a:spcAft>
              <a:buNone/>
            </a:pPr>
            <a:endParaRPr lang="en-US" sz="1000" dirty="0"/>
          </a:p>
          <a:p>
            <a:pPr>
              <a:spcBef>
                <a:spcPts val="0"/>
              </a:spcBef>
              <a:spcAft>
                <a:spcPts val="0"/>
              </a:spcAft>
            </a:pPr>
            <a:endParaRPr lang="en-US" dirty="0"/>
          </a:p>
        </p:txBody>
      </p:sp>
    </p:spTree>
    <p:extLst>
      <p:ext uri="{BB962C8B-B14F-4D97-AF65-F5344CB8AC3E}">
        <p14:creationId xmlns:p14="http://schemas.microsoft.com/office/powerpoint/2010/main" val="159401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023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677863"/>
            <a:ext cx="6403975" cy="3602037"/>
          </a:xfrm>
        </p:spPr>
      </p:sp>
      <p:sp>
        <p:nvSpPr>
          <p:cNvPr id="3" name="Notes Placeholder 2"/>
          <p:cNvSpPr>
            <a:spLocks noGrp="1"/>
          </p:cNvSpPr>
          <p:nvPr>
            <p:ph type="body" idx="1"/>
          </p:nvPr>
        </p:nvSpPr>
        <p:spPr/>
        <p:txBody>
          <a:bodyPr/>
          <a:lstStyle/>
          <a:p>
            <a:r>
              <a:rPr lang="en-US" b="1" dirty="0"/>
              <a:t>Alert Driven Workflows vs. </a:t>
            </a:r>
            <a:r>
              <a:rPr lang="en-US" b="1" u="sng" dirty="0"/>
              <a:t>Data</a:t>
            </a:r>
            <a:r>
              <a:rPr lang="en-US" b="1" dirty="0"/>
              <a:t> Driven Workflows</a:t>
            </a:r>
          </a:p>
          <a:p>
            <a:r>
              <a:rPr lang="en-US" dirty="0"/>
              <a:t>One of the main characteristics of NSM solutions is that they are not alert centric but data centric. What does that mean? Take as an example a traditional signature based IDS like Snort. When the contents of a packet trigger a rule signature, an alert is generated. The alert typically contains information on the single packet that triggered that rule and, typically, little else. We usually say that this is like looking at the world from the bottom of a well, or in other words, having tunnel vision</a:t>
            </a:r>
            <a:r>
              <a:rPr lang="en-US" baseline="30000" dirty="0"/>
              <a:t>1</a:t>
            </a:r>
            <a:r>
              <a:rPr lang="en-US" dirty="0"/>
              <a:t>. This is often all the data you have to make a decision on what to do next: is it a false positive? Is it a real incident? In what phase of the attack are we? Is it Command and Control (C2) or exfiltration? Maybe lateral movement? What other data has been exchanged between these two systems? If this system is compromised, what other systems has it been talking to? Answering these questions is critical to triage a potential incident during the initial phases of an investigation and requires additional data. </a:t>
            </a:r>
          </a:p>
          <a:p>
            <a:endParaRPr lang="en-US" dirty="0"/>
          </a:p>
          <a:p>
            <a:r>
              <a:rPr lang="en-US" dirty="0"/>
              <a:t>NSM implements a data-centric philosophy that allows organizations to answer those questions, helping to discover, explore, and hunt for the presence of the adversary on the network. </a:t>
            </a:r>
          </a:p>
          <a:p>
            <a:endParaRPr lang="en-US" sz="1000" b="0" i="0" kern="1200" dirty="0">
              <a:solidFill>
                <a:schemeClr val="tx1"/>
              </a:solidFill>
              <a:effectLst/>
              <a:latin typeface="Times New Roman" pitchFamily="18" charset="0"/>
              <a:ea typeface="+mn-ea"/>
              <a:cs typeface="+mn-cs"/>
            </a:endParaRPr>
          </a:p>
          <a:p>
            <a:r>
              <a:rPr lang="en-US" sz="1000" b="0" i="0" kern="1200" dirty="0">
                <a:solidFill>
                  <a:schemeClr val="tx1"/>
                </a:solidFill>
                <a:effectLst/>
                <a:latin typeface="Times New Roman" pitchFamily="18" charset="0"/>
                <a:ea typeface="+mn-ea"/>
                <a:cs typeface="+mn-cs"/>
              </a:rPr>
              <a:t>In his blog post</a:t>
            </a:r>
            <a:r>
              <a:rPr lang="en-US" sz="1000" b="0" i="0" kern="1200" baseline="30000" dirty="0">
                <a:solidFill>
                  <a:schemeClr val="tx1"/>
                </a:solidFill>
                <a:effectLst/>
                <a:latin typeface="Times New Roman" pitchFamily="18" charset="0"/>
                <a:ea typeface="+mn-ea"/>
                <a:cs typeface="+mn-cs"/>
              </a:rPr>
              <a:t>2</a:t>
            </a:r>
            <a:r>
              <a:rPr lang="en-US" sz="1000" b="0" i="0" kern="1200" dirty="0">
                <a:solidFill>
                  <a:schemeClr val="tx1"/>
                </a:solidFill>
                <a:effectLst/>
                <a:latin typeface="Times New Roman" pitchFamily="18" charset="0"/>
                <a:ea typeface="+mn-ea"/>
                <a:cs typeface="+mn-cs"/>
              </a:rPr>
              <a:t>, Anton </a:t>
            </a:r>
            <a:r>
              <a:rPr lang="en-US" sz="1000" b="0" i="0" kern="1200" dirty="0" err="1">
                <a:solidFill>
                  <a:schemeClr val="tx1"/>
                </a:solidFill>
                <a:effectLst/>
                <a:latin typeface="Times New Roman" pitchFamily="18" charset="0"/>
                <a:ea typeface="+mn-ea"/>
                <a:cs typeface="+mn-cs"/>
              </a:rPr>
              <a:t>Chuvakin</a:t>
            </a:r>
            <a:r>
              <a:rPr lang="en-US" sz="1000" b="0" i="0" kern="1200" dirty="0">
                <a:solidFill>
                  <a:schemeClr val="tx1"/>
                </a:solidFill>
                <a:effectLst/>
                <a:latin typeface="Times New Roman" pitchFamily="18" charset="0"/>
                <a:ea typeface="+mn-ea"/>
                <a:cs typeface="+mn-cs"/>
              </a:rPr>
              <a:t> (Gartner) talks about a team manager that went as far as to say, “we don’t hire alert responders here.” He meant to say that in his team he doesn’t want people to wait for alerts, but to go and explore, “hunt” for insights rather than “gather” alerts. Starting from a hypothesis, a “thread to pull”, a question rather than an alert is characteristic of this newer way of approaching security monitoring. NSM implements this approach. </a:t>
            </a:r>
          </a:p>
          <a:p>
            <a:endParaRPr lang="en-US" sz="1000" b="0" i="0" kern="1200" dirty="0">
              <a:solidFill>
                <a:schemeClr val="tx1"/>
              </a:solidFill>
              <a:effectLst/>
              <a:latin typeface="Times New Roman" pitchFamily="18" charset="0"/>
              <a:ea typeface="+mn-ea"/>
              <a:cs typeface="+mn-cs"/>
            </a:endParaRPr>
          </a:p>
          <a:p>
            <a:r>
              <a:rPr lang="en-US" dirty="0"/>
              <a:t>Network security monitoring includes multiple aspects:</a:t>
            </a:r>
          </a:p>
          <a:p>
            <a:pPr marL="457200" indent="-457200">
              <a:buFont typeface="Arial" panose="020B0604020202020204" pitchFamily="34" charset="0"/>
              <a:buChar char="•"/>
            </a:pPr>
            <a:r>
              <a:rPr lang="en-US" dirty="0"/>
              <a:t>Asset discovery and identification</a:t>
            </a:r>
          </a:p>
          <a:p>
            <a:pPr marL="457200" indent="-457200">
              <a:buFont typeface="Arial" panose="020B0604020202020204" pitchFamily="34" charset="0"/>
              <a:buChar char="•"/>
            </a:pPr>
            <a:r>
              <a:rPr lang="en-US" dirty="0"/>
              <a:t>Vulnerability identification</a:t>
            </a:r>
          </a:p>
          <a:p>
            <a:pPr marL="457200" indent="-457200">
              <a:buFont typeface="Arial" panose="020B0604020202020204" pitchFamily="34" charset="0"/>
              <a:buChar char="•"/>
            </a:pPr>
            <a:r>
              <a:rPr lang="en-US" dirty="0"/>
              <a:t>Network intrusion detection (NIDS)</a:t>
            </a:r>
          </a:p>
          <a:p>
            <a:pPr marL="457200" indent="-457200">
              <a:buFont typeface="Arial" panose="020B0604020202020204" pitchFamily="34" charset="0"/>
              <a:buChar char="•"/>
            </a:pPr>
            <a:r>
              <a:rPr lang="en-US" dirty="0"/>
              <a:t>Network metadata capture and analysis</a:t>
            </a:r>
          </a:p>
          <a:p>
            <a:pPr marL="457200" indent="-457200">
              <a:buFont typeface="Arial" panose="020B0604020202020204" pitchFamily="34" charset="0"/>
              <a:buChar char="•"/>
            </a:pPr>
            <a:r>
              <a:rPr lang="en-US" dirty="0"/>
              <a:t>Packet captures</a:t>
            </a:r>
          </a:p>
          <a:p>
            <a:r>
              <a:rPr lang="en-US" dirty="0"/>
              <a:t>Each component adds a layer of strength</a:t>
            </a:r>
          </a:p>
          <a:p>
            <a:pPr marL="457200" indent="-457200">
              <a:buFont typeface="Arial" panose="020B0604020202020204" pitchFamily="34" charset="0"/>
              <a:buChar char="•"/>
            </a:pPr>
            <a:r>
              <a:rPr lang="en-US" dirty="0"/>
              <a:t>Maturity of each component varies by implementation</a:t>
            </a:r>
          </a:p>
          <a:p>
            <a:endParaRPr lang="en-US" dirty="0"/>
          </a:p>
          <a:p>
            <a:endParaRPr lang="en-US" dirty="0"/>
          </a:p>
          <a:p>
            <a:endParaRPr lang="en-US" dirty="0"/>
          </a:p>
          <a:p>
            <a:r>
              <a:rPr lang="en-US" dirty="0"/>
              <a:t>[1] Tunnel vision - https://</a:t>
            </a:r>
            <a:r>
              <a:rPr lang="en-US" dirty="0" err="1"/>
              <a:t>pixabay.com</a:t>
            </a:r>
            <a:r>
              <a:rPr lang="en-US" dirty="0"/>
              <a:t>/photos/tunnel-tube-tunnel-vision-light-336693/ </a:t>
            </a:r>
          </a:p>
          <a:p>
            <a:r>
              <a:rPr lang="en-US" dirty="0"/>
              <a:t>[2] https://</a:t>
            </a:r>
            <a:r>
              <a:rPr lang="en-US" dirty="0" err="1"/>
              <a:t>blogs.gartner.com</a:t>
            </a:r>
            <a:r>
              <a:rPr lang="en-US" dirty="0"/>
              <a:t>/</a:t>
            </a:r>
            <a:r>
              <a:rPr lang="en-US" dirty="0" err="1"/>
              <a:t>anton-chuvakin</a:t>
            </a:r>
            <a:r>
              <a:rPr lang="en-US" dirty="0"/>
              <a:t>/2013/05/20/alert-driven-vs-exploration-driven-security-analysis/ </a:t>
            </a:r>
          </a:p>
        </p:txBody>
      </p:sp>
    </p:spTree>
    <p:extLst>
      <p:ext uri="{BB962C8B-B14F-4D97-AF65-F5344CB8AC3E}">
        <p14:creationId xmlns:p14="http://schemas.microsoft.com/office/powerpoint/2010/main" val="1589836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2398642" y="1921566"/>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a:xfrm>
            <a:off x="4200939" y="476250"/>
            <a:ext cx="7332249" cy="685800"/>
          </a:xfrm>
        </p:spPr>
        <p:txBody>
          <a:bodyPr tIns="64008" bIns="0"/>
          <a:lstStyle>
            <a:lvl1pPr algn="r">
              <a:defRPr sz="2200" b="0" i="0">
                <a:solidFill>
                  <a:schemeClr val="bg1"/>
                </a:solidFill>
                <a:latin typeface="Gill Sans MT" charset="0"/>
                <a:ea typeface="Gill Sans MT" charset="0"/>
                <a:cs typeface="Gill Sans MT" charset="0"/>
              </a:defRPr>
            </a:lvl1pPr>
            <a:lvl2pPr algn="r">
              <a:defRPr sz="1800" b="0" i="0">
                <a:latin typeface="Gill Sans MT" charset="0"/>
                <a:ea typeface="Gill Sans MT" charset="0"/>
                <a:cs typeface="Gill Sans MT" charset="0"/>
              </a:defRPr>
            </a:lvl2pPr>
            <a:lvl3pPr algn="r">
              <a:defRPr sz="1800" b="0" i="0">
                <a:latin typeface="Gill Sans MT" charset="0"/>
                <a:ea typeface="Gill Sans MT" charset="0"/>
                <a:cs typeface="Gill Sans MT" charset="0"/>
              </a:defRPr>
            </a:lvl3pPr>
            <a:lvl4pPr algn="r">
              <a:defRPr sz="1800" b="0" i="0">
                <a:latin typeface="Gill Sans MT" charset="0"/>
                <a:ea typeface="Gill Sans MT" charset="0"/>
                <a:cs typeface="Gill Sans MT" charset="0"/>
              </a:defRPr>
            </a:lvl4pPr>
            <a:lvl5pPr algn="r">
              <a:defRPr sz="1800"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684604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96338"/>
            <a:ext cx="10985771" cy="449813"/>
          </a:xfrm>
        </p:spPr>
        <p:txBody>
          <a:bodyPr/>
          <a:lstStyle/>
          <a:p>
            <a:r>
              <a:rPr lang="en-US"/>
              <a:t>Click to edit Master title style</a:t>
            </a:r>
          </a:p>
        </p:txBody>
      </p:sp>
      <p:sp>
        <p:nvSpPr>
          <p:cNvPr id="3" name="Content Placeholder 2"/>
          <p:cNvSpPr>
            <a:spLocks noGrp="1"/>
          </p:cNvSpPr>
          <p:nvPr>
            <p:ph idx="1"/>
          </p:nvPr>
        </p:nvSpPr>
        <p:spPr>
          <a:xfrm>
            <a:off x="609600" y="1581151"/>
            <a:ext cx="10974531" cy="4595813"/>
          </a:xfrm>
          <a:prstGeom prst="rect">
            <a:avLst/>
          </a:prstGeom>
        </p:spPr>
        <p:txBody>
          <a:bodyPr/>
          <a:lstStyle>
            <a:lvl1pPr>
              <a:lnSpc>
                <a:spcPct val="95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p:nvPr>
        </p:nvSpPr>
        <p:spPr>
          <a:xfrm>
            <a:off x="609600" y="6317673"/>
            <a:ext cx="6802581" cy="179724"/>
          </a:xfrm>
        </p:spPr>
        <p:txBody>
          <a:bodyPr anchor="b"/>
          <a:lstStyle>
            <a:lvl1pPr marL="0" indent="0" algn="l" defTabSz="1219119" rtl="0" eaLnBrk="1" latinLnBrk="0" hangingPunct="1">
              <a:lnSpc>
                <a:spcPct val="100000"/>
              </a:lnSpc>
              <a:spcBef>
                <a:spcPts val="0"/>
              </a:spcBef>
              <a:spcAft>
                <a:spcPts val="0"/>
              </a:spcAft>
              <a:buFontTx/>
              <a:buNone/>
              <a:tabLst>
                <a:tab pos="306898" algn="l"/>
              </a:tabLst>
              <a:defRPr lang="en-US" sz="933"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10" name="Text Placeholder 8"/>
          <p:cNvSpPr>
            <a:spLocks noGrp="1"/>
          </p:cNvSpPr>
          <p:nvPr>
            <p:ph type="body" sz="quarter" idx="14" hasCustomPrompt="1"/>
          </p:nvPr>
        </p:nvSpPr>
        <p:spPr>
          <a:xfrm>
            <a:off x="609600" y="1068918"/>
            <a:ext cx="10974531" cy="257953"/>
          </a:xfrm>
        </p:spPr>
        <p:txBody>
          <a:bodyPr>
            <a:normAutofit/>
          </a:bodyPr>
          <a:lstStyle>
            <a:lvl1pPr>
              <a:lnSpc>
                <a:spcPct val="90000"/>
              </a:lnSpc>
              <a:spcBef>
                <a:spcPts val="0"/>
              </a:spcBef>
              <a:defRPr lang="en-US" sz="16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5631286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8"/>
          <p:cNvSpPr>
            <a:spLocks noGrp="1"/>
          </p:cNvSpPr>
          <p:nvPr>
            <p:ph type="body" sz="quarter" idx="13"/>
          </p:nvPr>
        </p:nvSpPr>
        <p:spPr>
          <a:xfrm>
            <a:off x="609600" y="6317673"/>
            <a:ext cx="6802581" cy="179724"/>
          </a:xfrm>
        </p:spPr>
        <p:txBody>
          <a:bodyPr anchor="b"/>
          <a:lstStyle>
            <a:lvl1pPr marL="0" indent="0" algn="l" defTabSz="1219119" rtl="0" eaLnBrk="1" latinLnBrk="0" hangingPunct="1">
              <a:lnSpc>
                <a:spcPct val="100000"/>
              </a:lnSpc>
              <a:spcBef>
                <a:spcPts val="0"/>
              </a:spcBef>
              <a:spcAft>
                <a:spcPts val="0"/>
              </a:spcAft>
              <a:buFontTx/>
              <a:buNone/>
              <a:tabLst>
                <a:tab pos="306898" algn="l"/>
              </a:tabLst>
              <a:defRPr lang="en-US" sz="933"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59057704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ans_blue_1colum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sz="2933"/>
            </a:lvl1pPr>
          </a:lstStyle>
          <a:p>
            <a:r>
              <a:rPr lang="en-US" dirty="0"/>
              <a:t>Click to edit Master title style</a:t>
            </a:r>
          </a:p>
        </p:txBody>
      </p:sp>
      <p:sp>
        <p:nvSpPr>
          <p:cNvPr id="7" name="Text Placeholder 6"/>
          <p:cNvSpPr>
            <a:spLocks noGrp="1"/>
          </p:cNvSpPr>
          <p:nvPr>
            <p:ph type="body" sz="quarter" idx="11"/>
          </p:nvPr>
        </p:nvSpPr>
        <p:spPr>
          <a:xfrm>
            <a:off x="9042400" y="365760"/>
            <a:ext cx="2844800" cy="609600"/>
          </a:xfrm>
          <a:solidFill>
            <a:schemeClr val="bg1">
              <a:lumMod val="85000"/>
            </a:schemeClr>
          </a:solidFill>
        </p:spPr>
        <p:txBody>
          <a:bodyPr rIns="182880" bIns="18288" anchor="ctr">
            <a:noAutofit/>
          </a:bodyPr>
          <a:lstStyle>
            <a:lvl1pPr marL="0" indent="0" algn="r">
              <a:buNone/>
              <a:defRPr sz="2133">
                <a:solidFill>
                  <a:schemeClr val="bg2">
                    <a:lumMod val="50000"/>
                  </a:schemeClr>
                </a:solidFill>
                <a:latin typeface="Gill Sans MT" charset="0"/>
                <a:ea typeface="Gill Sans MT" charset="0"/>
                <a:cs typeface="Gill Sans MT" charset="0"/>
              </a:defRPr>
            </a:lvl1pPr>
          </a:lstStyle>
          <a:p>
            <a:pPr lvl="0"/>
            <a:r>
              <a:rPr lang="en-US" dirty="0"/>
              <a:t>Click to edit Master text styles</a:t>
            </a:r>
          </a:p>
        </p:txBody>
      </p:sp>
      <p:sp>
        <p:nvSpPr>
          <p:cNvPr id="3" name="Content Placeholder 2"/>
          <p:cNvSpPr>
            <a:spLocks noGrp="1"/>
          </p:cNvSpPr>
          <p:nvPr>
            <p:ph idx="1"/>
          </p:nvPr>
        </p:nvSpPr>
        <p:spPr>
          <a:xfrm>
            <a:off x="304800" y="1798551"/>
            <a:ext cx="11582400" cy="4272051"/>
          </a:xfrm>
          <a:prstGeom prst="rect">
            <a:avLst/>
          </a:prstGeom>
        </p:spPr>
        <p:txBody>
          <a:bodyPr>
            <a:normAutofit/>
          </a:bodyPr>
          <a:lstStyle>
            <a:lvl1pPr>
              <a:defRPr sz="3733">
                <a:latin typeface="+mj-lt"/>
              </a:defRPr>
            </a:lvl1pPr>
            <a:lvl2pPr marL="615935" indent="-311143">
              <a:buFont typeface="Arial" panose="020B0604020202020204" pitchFamily="34" charset="0"/>
              <a:buChar char="•"/>
              <a:tabLst/>
              <a:defRPr sz="3200" b="0" i="0">
                <a:latin typeface="+mj-lt"/>
                <a:ea typeface="Gill Sans MT" charset="0"/>
                <a:cs typeface="Gill Sans MT" charset="0"/>
              </a:defRPr>
            </a:lvl2pPr>
            <a:lvl3pPr marL="615935" indent="-311143">
              <a:buFont typeface="Arial" panose="020B0604020202020204" pitchFamily="34" charset="0"/>
              <a:buChar char="•"/>
              <a:tabLst/>
              <a:defRPr sz="2667" b="0" i="0">
                <a:latin typeface="+mj-lt"/>
                <a:ea typeface="Gill Sans MT" charset="0"/>
                <a:cs typeface="Gill Sans MT" charset="0"/>
              </a:defRPr>
            </a:lvl3pPr>
            <a:lvl4pPr marL="615935" indent="-311143">
              <a:buFont typeface="Arial" panose="020B0604020202020204" pitchFamily="34" charset="0"/>
              <a:buChar char="•"/>
              <a:tabLst/>
              <a:defRPr sz="2400" b="0" i="0">
                <a:latin typeface="+mj-lt"/>
                <a:ea typeface="Gill Sans MT" charset="0"/>
                <a:cs typeface="Gill Sans MT" charset="0"/>
              </a:defRPr>
            </a:lvl4pPr>
            <a:lvl5pPr marL="615935" indent="-311143">
              <a:buFont typeface="Arial" panose="020B0604020202020204" pitchFamily="34" charset="0"/>
              <a:buChar char="•"/>
              <a:tabLst/>
              <a:defRPr sz="2133" b="0" i="0">
                <a:latin typeface="+mj-lt"/>
                <a:ea typeface="Gill Sans MT" charset="0"/>
                <a:cs typeface="Gill Sans M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ubtitle 2"/>
          <p:cNvSpPr>
            <a:spLocks noGrp="1"/>
          </p:cNvSpPr>
          <p:nvPr>
            <p:ph type="subTitle" idx="12"/>
          </p:nvPr>
        </p:nvSpPr>
        <p:spPr>
          <a:xfrm>
            <a:off x="304800" y="1092201"/>
            <a:ext cx="11582400" cy="589935"/>
          </a:xfrm>
        </p:spPr>
        <p:txBody>
          <a:bodyPr/>
          <a:lstStyle>
            <a:lvl1pPr marL="0" indent="0" algn="l">
              <a:buNone/>
              <a:defRPr sz="2800" b="1" i="0">
                <a:latin typeface="Gill Sans MT" charset="0"/>
                <a:ea typeface="Gill Sans MT" charset="0"/>
                <a:cs typeface="Gill Sans MT" charset="0"/>
              </a:defRPr>
            </a:lvl1pPr>
            <a:lvl2pPr marL="457178" indent="0" algn="ctr">
              <a:buNone/>
              <a:defRPr sz="2000"/>
            </a:lvl2pPr>
            <a:lvl3pPr marL="914354" indent="0" algn="ctr">
              <a:buNone/>
              <a:defRPr sz="1867"/>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Tree>
    <p:extLst>
      <p:ext uri="{BB962C8B-B14F-4D97-AF65-F5344CB8AC3E}">
        <p14:creationId xmlns:p14="http://schemas.microsoft.com/office/powerpoint/2010/main" val="3160277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eft Half Imag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0"/>
            <a:ext cx="4779433" cy="6858000"/>
          </a:xfrm>
          <a:prstGeom prst="rect">
            <a:avLst/>
          </a:prstGeom>
          <a:pattFill prst="dotGrid">
            <a:fgClr>
              <a:schemeClr val="tx1"/>
            </a:fgClr>
            <a:bgClr>
              <a:schemeClr val="bg1"/>
            </a:bgClr>
          </a:pattFill>
        </p:spPr>
        <p:txBody>
          <a:bodyPr vert="horz" lIns="182880" tIns="91440" rIns="182880" bIns="45720" rtlCol="0" anchor="t">
            <a:noAutofit/>
          </a:bodyPr>
          <a:lstStyle>
            <a:lvl1pPr algn="ctr">
              <a:defRPr lang="en-US" sz="2667" b="0" i="0" dirty="0">
                <a:solidFill>
                  <a:srgbClr val="C01818"/>
                </a:solidFill>
                <a:latin typeface="Arial" charset="0"/>
                <a:ea typeface="Arial" charset="0"/>
                <a:cs typeface="Arial" charset="0"/>
              </a:defRPr>
            </a:lvl1pPr>
          </a:lstStyle>
          <a:p>
            <a:r>
              <a:rPr lang="en-US"/>
              <a:t>Drag picture to placeholder or click icon to add. You must use a full bleed image to fill this entire space.</a:t>
            </a:r>
          </a:p>
        </p:txBody>
      </p:sp>
      <p:sp>
        <p:nvSpPr>
          <p:cNvPr id="9" name="Text Placeholder 8"/>
          <p:cNvSpPr>
            <a:spLocks noGrp="1"/>
          </p:cNvSpPr>
          <p:nvPr>
            <p:ph type="body" sz="quarter" idx="14"/>
          </p:nvPr>
        </p:nvSpPr>
        <p:spPr>
          <a:xfrm>
            <a:off x="5181598" y="1068918"/>
            <a:ext cx="6402532" cy="257953"/>
          </a:xfrm>
        </p:spPr>
        <p:txBody>
          <a:bodyPr>
            <a:normAutofit/>
          </a:bodyPr>
          <a:lstStyle>
            <a:lvl1pPr>
              <a:lnSpc>
                <a:spcPct val="90000"/>
              </a:lnSpc>
              <a:spcBef>
                <a:spcPts val="0"/>
              </a:spcBef>
              <a:defRPr lang="en-US" sz="1600" kern="1200" baseline="0" dirty="0" smtClean="0">
                <a:solidFill>
                  <a:schemeClr val="tx1"/>
                </a:solidFill>
                <a:latin typeface="Arial" charset="0"/>
                <a:ea typeface="Arial" charset="0"/>
                <a:cs typeface="Arial" charset="0"/>
              </a:defRPr>
            </a:lvl1pPr>
            <a:lvl2pPr marL="0" indent="0">
              <a:buNone/>
              <a:defRPr/>
            </a:lvl2pPr>
          </a:lstStyle>
          <a:p>
            <a:pPr lvl="0"/>
            <a:r>
              <a:rPr lang="en-US"/>
              <a:t>Click to edit Master text styles</a:t>
            </a:r>
          </a:p>
        </p:txBody>
      </p:sp>
      <p:sp>
        <p:nvSpPr>
          <p:cNvPr id="12" name="Content Placeholder 3"/>
          <p:cNvSpPr>
            <a:spLocks noGrp="1"/>
          </p:cNvSpPr>
          <p:nvPr>
            <p:ph sz="half" idx="2"/>
          </p:nvPr>
        </p:nvSpPr>
        <p:spPr>
          <a:xfrm>
            <a:off x="5181597" y="1581151"/>
            <a:ext cx="6400803" cy="434922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5"/>
          </p:nvPr>
        </p:nvSpPr>
        <p:spPr>
          <a:xfrm>
            <a:off x="5181597" y="6317673"/>
            <a:ext cx="6400803" cy="179724"/>
          </a:xfrm>
        </p:spPr>
        <p:txBody>
          <a:bodyPr anchor="b"/>
          <a:lstStyle>
            <a:lvl1pPr marL="0" indent="0" algn="l" defTabSz="1219119" rtl="0" eaLnBrk="1" latinLnBrk="0" hangingPunct="1">
              <a:lnSpc>
                <a:spcPct val="100000"/>
              </a:lnSpc>
              <a:spcBef>
                <a:spcPts val="0"/>
              </a:spcBef>
              <a:spcAft>
                <a:spcPts val="0"/>
              </a:spcAft>
              <a:buFontTx/>
              <a:buNone/>
              <a:tabLst>
                <a:tab pos="306898" algn="l"/>
              </a:tabLst>
              <a:defRPr lang="en-US" sz="933" b="0" i="0" kern="1200" baseline="0" dirty="0" smtClean="0">
                <a:solidFill>
                  <a:srgbClr val="53565A"/>
                </a:solidFill>
                <a:latin typeface="Arial" charset="0"/>
                <a:ea typeface="Arial" charset="0"/>
                <a:cs typeface="Arial" charset="0"/>
              </a:defRPr>
            </a:lvl1pPr>
            <a:lvl2pPr marL="0" indent="0">
              <a:buNone/>
              <a:defRPr/>
            </a:lvl2pPr>
          </a:lstStyle>
          <a:p>
            <a:pPr lvl="0"/>
            <a:r>
              <a:rPr lang="en-US"/>
              <a:t>Click to edit Master text styles</a:t>
            </a:r>
          </a:p>
        </p:txBody>
      </p:sp>
      <p:sp>
        <p:nvSpPr>
          <p:cNvPr id="14" name="Title Placeholder 1"/>
          <p:cNvSpPr>
            <a:spLocks noGrp="1"/>
          </p:cNvSpPr>
          <p:nvPr>
            <p:ph type="title"/>
          </p:nvPr>
        </p:nvSpPr>
        <p:spPr>
          <a:xfrm>
            <a:off x="5181597" y="496338"/>
            <a:ext cx="6402533" cy="449813"/>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32290187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295400"/>
            <a:ext cx="10881360" cy="4876800"/>
          </a:xfrm>
        </p:spPr>
        <p:txBody>
          <a:bodyPr/>
          <a:lstStyle>
            <a:lvl1pPr>
              <a:lnSpc>
                <a:spcPct val="100000"/>
              </a:lnSpc>
              <a:spcBef>
                <a:spcPts val="1000"/>
              </a:spcBef>
              <a:defRPr sz="3200"/>
            </a:lvl1pPr>
            <a:lvl2pPr>
              <a:lnSpc>
                <a:spcPct val="100000"/>
              </a:lnSpc>
              <a:spcBef>
                <a:spcPts val="1000"/>
              </a:spcBef>
              <a:defRPr/>
            </a:lvl2pPr>
            <a:lvl3pPr>
              <a:lnSpc>
                <a:spcPct val="100000"/>
              </a:lnSpc>
              <a:spcBef>
                <a:spcPts val="1000"/>
              </a:spcBef>
              <a:defRPr/>
            </a:lvl3pPr>
            <a:lvl4pPr>
              <a:lnSpc>
                <a:spcPct val="100000"/>
              </a:lnSpc>
              <a:spcBef>
                <a:spcPts val="1000"/>
              </a:spcBef>
              <a:defRPr/>
            </a:lvl4pPr>
            <a:lvl5pPr>
              <a:lnSpc>
                <a:spcPct val="100000"/>
              </a:lnSpc>
              <a:spcBef>
                <a:spcPts val="10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21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bwMode="gray">
          <a:xfrm>
            <a:off x="655320" y="475841"/>
            <a:ext cx="10881360" cy="685800"/>
          </a:xfrm>
          <a:solidFill>
            <a:srgbClr val="005B7D"/>
          </a:solidFill>
        </p:spPr>
        <p:txBody>
          <a:bodyPr anchor="ctr" anchorCtr="0"/>
          <a:lstStyle>
            <a:lvl1pPr algn="l">
              <a:defRPr sz="2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295400"/>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55320" y="2022811"/>
            <a:ext cx="10881360" cy="3717260"/>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9135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9559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295400"/>
            <a:ext cx="5342255"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023520"/>
            <a:ext cx="5342255" cy="416614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95400"/>
            <a:ext cx="5364480"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023520"/>
            <a:ext cx="5364480" cy="4166143"/>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94591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295400"/>
            <a:ext cx="6163956" cy="47071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295400"/>
            <a:ext cx="4240530" cy="4707194"/>
          </a:xfrm>
        </p:spPr>
        <p:txBody>
          <a:bodyPr/>
          <a:lstStyle>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8545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488"/>
            <a:ext cx="10881360" cy="6858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91606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440" y="431879"/>
            <a:ext cx="11247120" cy="685799"/>
          </a:xfrm>
          <a:solidFill>
            <a:srgbClr val="005B7D"/>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72440" y="1504335"/>
            <a:ext cx="11247120" cy="454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A12C446D-6113-E749-B2D6-33109B9D4DC9}" type="slidenum">
              <a:rPr lang="en-US" smtClean="0"/>
              <a:t>‹#›</a:t>
            </a:fld>
            <a:endParaRPr lang="en-US"/>
          </a:p>
        </p:txBody>
      </p:sp>
    </p:spTree>
    <p:extLst>
      <p:ext uri="{BB962C8B-B14F-4D97-AF65-F5344CB8AC3E}">
        <p14:creationId xmlns:p14="http://schemas.microsoft.com/office/powerpoint/2010/main" val="1592174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368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Rectangle 4"/>
          <p:cNvSpPr/>
          <p:nvPr userDrawn="1"/>
        </p:nvSpPr>
        <p:spPr bwMode="auto">
          <a:xfrm>
            <a:off x="508000" y="482600"/>
            <a:ext cx="11176000" cy="5384800"/>
          </a:xfrm>
          <a:prstGeom prst="rect">
            <a:avLst/>
          </a:prstGeom>
          <a:solidFill>
            <a:srgbClr val="F2F2F2"/>
          </a:solidFill>
          <a:ln w="12700" cap="flat" cmpd="sng" algn="ctr">
            <a:noFill/>
            <a:prstDash val="solid"/>
            <a:round/>
            <a:headEnd type="none" w="sm" len="sm"/>
            <a:tailEnd type="none" w="sm" len="sm"/>
          </a:ln>
          <a:effectLst/>
        </p:spPr>
        <p:txBody>
          <a:bodyPr vert="horz" wrap="square" lIns="121917" tIns="60958" rIns="121917" bIns="60958" numCol="1" rtlCol="0" anchor="t" anchorCtr="0" compatLnSpc="1">
            <a:prstTxWarp prst="textNoShape">
              <a:avLst/>
            </a:prstTxWarp>
          </a:bodyPr>
          <a:lstStyle/>
          <a:p>
            <a:pPr marL="0" marR="0" lvl="0" indent="0" defTabSz="1219170" eaLnBrk="0" fontAlgn="auto" latinLnBrk="0" hangingPunct="0">
              <a:lnSpc>
                <a:spcPct val="100000"/>
              </a:lnSpc>
              <a:spcBef>
                <a:spcPts val="0"/>
              </a:spcBef>
              <a:spcAft>
                <a:spcPts val="0"/>
              </a:spcAft>
              <a:buClrTx/>
              <a:buSzTx/>
              <a:buFontTx/>
              <a:buNone/>
              <a:tabLst/>
              <a:defRPr/>
            </a:pPr>
            <a:endParaRPr kumimoji="0" lang="en-US" sz="5900" b="0" i="0" u="none" strike="noStrike" kern="0" cap="none" spc="0" normalizeH="0" baseline="0" noProof="0">
              <a:ln>
                <a:noFill/>
              </a:ln>
              <a:solidFill>
                <a:srgbClr val="000000"/>
              </a:solidFill>
              <a:effectLst/>
              <a:uLnTx/>
              <a:uFillTx/>
              <a:latin typeface="Times New Roman" pitchFamily="18" charset="0"/>
              <a:cs typeface="+mn-cs"/>
            </a:endParaRPr>
          </a:p>
        </p:txBody>
      </p:sp>
      <p:sp>
        <p:nvSpPr>
          <p:cNvPr id="2" name="Title 1"/>
          <p:cNvSpPr>
            <a:spLocks noGrp="1"/>
          </p:cNvSpPr>
          <p:nvPr>
            <p:ph type="title"/>
          </p:nvPr>
        </p:nvSpPr>
        <p:spPr>
          <a:xfrm>
            <a:off x="755055" y="2489200"/>
            <a:ext cx="10881360" cy="685800"/>
          </a:xfrm>
          <a:solidFill>
            <a:srgbClr val="F2F2F2"/>
          </a:solidFill>
        </p:spPr>
        <p:txBody>
          <a:bodyPr/>
          <a:lstStyle>
            <a:lvl1pPr>
              <a:defRPr sz="5900">
                <a:solidFill>
                  <a:srgbClr val="005B7D"/>
                </a:solidFill>
              </a:defRPr>
            </a:lvl1pPr>
          </a:lstStyle>
          <a:p>
            <a:r>
              <a:rPr lang="en-US" dirty="0"/>
              <a:t>Click to edit Master title style</a:t>
            </a:r>
          </a:p>
        </p:txBody>
      </p:sp>
      <p:sp>
        <p:nvSpPr>
          <p:cNvPr id="4" name="Slide Number Placeholder 3"/>
          <p:cNvSpPr>
            <a:spLocks noGrp="1"/>
          </p:cNvSpPr>
          <p:nvPr>
            <p:ph type="sldNum" sz="quarter" idx="11"/>
          </p:nvPr>
        </p:nvSpPr>
        <p:spPr>
          <a:xfrm>
            <a:off x="11536680" y="6311900"/>
            <a:ext cx="653796" cy="546101"/>
          </a:xfrm>
          <a:prstGeom prst="rect">
            <a:avLst/>
          </a:prstGeom>
        </p:spPr>
        <p:txBody>
          <a:bodyPr/>
          <a:lstStyle/>
          <a:p>
            <a:fld id="{A12C446D-6113-E749-B2D6-33109B9D4DC9}" type="slidenum">
              <a:rPr lang="en-US" smtClean="0"/>
              <a:pPr/>
              <a:t>‹#›</a:t>
            </a:fld>
            <a:endParaRPr lang="en-US" dirty="0"/>
          </a:p>
        </p:txBody>
      </p:sp>
      <p:sp>
        <p:nvSpPr>
          <p:cNvPr id="6" name="Content Placeholder 2"/>
          <p:cNvSpPr>
            <a:spLocks noGrp="1"/>
          </p:cNvSpPr>
          <p:nvPr>
            <p:ph idx="1"/>
          </p:nvPr>
        </p:nvSpPr>
        <p:spPr>
          <a:xfrm>
            <a:off x="802640" y="3429001"/>
            <a:ext cx="10881360" cy="261783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005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295400"/>
            <a:ext cx="10881360" cy="4876800"/>
          </a:xfrm>
        </p:spPr>
        <p:txBody>
          <a:bodyPr/>
          <a:lstStyle>
            <a:lvl1pPr>
              <a:lnSpc>
                <a:spcPct val="100000"/>
              </a:lnSpc>
              <a:spcBef>
                <a:spcPts val="1000"/>
              </a:spcBef>
              <a:defRPr sz="3200"/>
            </a:lvl1pPr>
            <a:lvl2pPr>
              <a:lnSpc>
                <a:spcPct val="100000"/>
              </a:lnSpc>
              <a:spcBef>
                <a:spcPts val="1000"/>
              </a:spcBef>
              <a:defRPr/>
            </a:lvl2pPr>
            <a:lvl3pPr>
              <a:lnSpc>
                <a:spcPct val="100000"/>
              </a:lnSpc>
              <a:spcBef>
                <a:spcPts val="1000"/>
              </a:spcBef>
              <a:defRPr/>
            </a:lvl3pPr>
            <a:lvl4pPr>
              <a:lnSpc>
                <a:spcPct val="100000"/>
              </a:lnSpc>
              <a:spcBef>
                <a:spcPts val="1000"/>
              </a:spcBef>
              <a:defRPr/>
            </a:lvl4pPr>
            <a:lvl5pPr>
              <a:lnSpc>
                <a:spcPct val="100000"/>
              </a:lnSpc>
              <a:spcBef>
                <a:spcPts val="10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88580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005B7D"/>
          </a:solidFill>
        </p:spPr>
        <p:txBody>
          <a:bodyPr anchor="ctr" anchorCtr="0"/>
          <a:lstStyle>
            <a:lvl1pPr algn="l">
              <a:defRPr sz="24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295400"/>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55320" y="2022811"/>
            <a:ext cx="10881360" cy="3717260"/>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530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4203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295400"/>
            <a:ext cx="5342255"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023520"/>
            <a:ext cx="5342255" cy="416614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95400"/>
            <a:ext cx="5364480"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023520"/>
            <a:ext cx="5364480" cy="4166143"/>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8945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295400"/>
            <a:ext cx="6163956" cy="47071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295400"/>
            <a:ext cx="4240530" cy="4707194"/>
          </a:xfrm>
        </p:spPr>
        <p:txBody>
          <a:bodyPr/>
          <a:lstStyle>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451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488"/>
            <a:ext cx="10881360" cy="6858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83888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4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55320" y="475841"/>
            <a:ext cx="10881360" cy="685800"/>
          </a:xfrm>
          <a:solidFill>
            <a:srgbClr val="005B7D"/>
          </a:solidFill>
        </p:spPr>
        <p:txBody>
          <a:bodyPr anchor="ctr" anchorCtr="0"/>
          <a:lstStyle>
            <a:lvl1pPr algn="l">
              <a:defRPr sz="1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499777"/>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A12C446D-6113-E749-B2D6-33109B9D4DC9}" type="slidenum">
              <a:rPr lang="en-US" smtClean="0"/>
              <a:t>‹#›</a:t>
            </a:fld>
            <a:endParaRPr lang="en-US"/>
          </a:p>
        </p:txBody>
      </p:sp>
      <p:sp>
        <p:nvSpPr>
          <p:cNvPr id="8" name="Text Placeholder 7"/>
          <p:cNvSpPr>
            <a:spLocks noGrp="1"/>
          </p:cNvSpPr>
          <p:nvPr>
            <p:ph type="body" sz="quarter" idx="13"/>
          </p:nvPr>
        </p:nvSpPr>
        <p:spPr>
          <a:xfrm>
            <a:off x="655320" y="2256503"/>
            <a:ext cx="10881360" cy="37172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118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519086"/>
            <a:ext cx="5364480" cy="4584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519086"/>
            <a:ext cx="5364480" cy="4584137"/>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12C446D-6113-E749-B2D6-33109B9D4DC9}" type="slidenum">
              <a:rPr lang="en-US" smtClean="0"/>
              <a:t>‹#›</a:t>
            </a:fld>
            <a:endParaRPr lang="en-US"/>
          </a:p>
        </p:txBody>
      </p:sp>
    </p:spTree>
    <p:extLst>
      <p:ext uri="{BB962C8B-B14F-4D97-AF65-F5344CB8AC3E}">
        <p14:creationId xmlns:p14="http://schemas.microsoft.com/office/powerpoint/2010/main" val="2025107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445342"/>
            <a:ext cx="5342255" cy="923207"/>
          </a:xfrm>
        </p:spPr>
        <p:txBody>
          <a:bodyPr anchor="t" anchorCtr="0"/>
          <a:lstStyle>
            <a:lvl1pPr marL="0" indent="0">
              <a:buNone/>
              <a:defRPr sz="24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505075"/>
            <a:ext cx="5342255"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445343"/>
            <a:ext cx="5364480" cy="937496"/>
          </a:xfrm>
        </p:spPr>
        <p:txBody>
          <a:bodyPr anchor="t" anchorCtr="0"/>
          <a:lstStyle>
            <a:lvl1pPr marL="0" indent="0">
              <a:buNone/>
              <a:defRPr sz="24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36448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A12C446D-6113-E749-B2D6-33109B9D4DC9}" type="slidenum">
              <a:rPr lang="en-US" smtClean="0"/>
              <a:t>‹#›</a:t>
            </a:fld>
            <a:endParaRPr lang="en-US"/>
          </a:p>
        </p:txBody>
      </p:sp>
    </p:spTree>
    <p:extLst>
      <p:ext uri="{BB962C8B-B14F-4D97-AF65-F5344CB8AC3E}">
        <p14:creationId xmlns:p14="http://schemas.microsoft.com/office/powerpoint/2010/main" val="52089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5320" y="475840"/>
            <a:ext cx="10881360" cy="66716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593850"/>
            <a:ext cx="6163956" cy="44087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Slide Number Placeholder 6"/>
          <p:cNvSpPr>
            <a:spLocks noGrp="1"/>
          </p:cNvSpPr>
          <p:nvPr>
            <p:ph type="sldNum" sz="quarter" idx="12"/>
          </p:nvPr>
        </p:nvSpPr>
        <p:spPr/>
        <p:txBody>
          <a:bodyPr/>
          <a:lstStyle/>
          <a:p>
            <a:fld id="{A12C446D-6113-E749-B2D6-33109B9D4DC9}" type="slidenum">
              <a:rPr lang="en-US" smtClean="0"/>
              <a:t>‹#›</a:t>
            </a:fld>
            <a:endParaRPr lang="en-US" dirty="0"/>
          </a:p>
        </p:txBody>
      </p:sp>
      <p:sp>
        <p:nvSpPr>
          <p:cNvPr id="9" name="Text Placeholder 8"/>
          <p:cNvSpPr>
            <a:spLocks noGrp="1"/>
          </p:cNvSpPr>
          <p:nvPr>
            <p:ph type="body" sz="quarter" idx="13"/>
          </p:nvPr>
        </p:nvSpPr>
        <p:spPr>
          <a:xfrm>
            <a:off x="655320" y="1593850"/>
            <a:ext cx="4240530" cy="4408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860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5320" y="468361"/>
            <a:ext cx="10881360" cy="685800"/>
          </a:xfrm>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A12C446D-6113-E749-B2D6-33109B9D4DC9}" type="slidenum">
              <a:rPr lang="en-US" smtClean="0"/>
              <a:t>‹#›</a:t>
            </a:fld>
            <a:endParaRPr lang="en-US"/>
          </a:p>
        </p:txBody>
      </p:sp>
    </p:spTree>
    <p:extLst>
      <p:ext uri="{BB962C8B-B14F-4D97-AF65-F5344CB8AC3E}">
        <p14:creationId xmlns:p14="http://schemas.microsoft.com/office/powerpoint/2010/main" val="1513793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bwMode="auto">
          <a:xfrm>
            <a:off x="508000" y="482600"/>
            <a:ext cx="11176000" cy="5384800"/>
          </a:xfrm>
          <a:prstGeom prst="rect">
            <a:avLst/>
          </a:prstGeom>
          <a:solidFill>
            <a:srgbClr val="F2F2F2"/>
          </a:solidFill>
          <a:ln w="12700" cap="flat" cmpd="sng" algn="ctr">
            <a:noFill/>
            <a:prstDash val="solid"/>
            <a:round/>
            <a:headEnd type="none" w="sm" len="sm"/>
            <a:tailEnd type="none" w="sm" len="sm"/>
          </a:ln>
          <a:effectLst/>
        </p:spPr>
        <p:txBody>
          <a:bodyPr vert="horz" wrap="square" lIns="121917" tIns="60958" rIns="121917" bIns="60958" numCol="1" rtlCol="0" anchor="t" anchorCtr="0" compatLnSpc="1">
            <a:prstTxWarp prst="textNoShape">
              <a:avLst/>
            </a:prstTxWarp>
          </a:bodyPr>
          <a:lstStyle/>
          <a:p>
            <a:pPr marL="0" marR="0" lvl="0" indent="0" defTabSz="1219170" eaLnBrk="0" fontAlgn="auto" latinLnBrk="0" hangingPunct="0">
              <a:lnSpc>
                <a:spcPct val="100000"/>
              </a:lnSpc>
              <a:spcBef>
                <a:spcPts val="0"/>
              </a:spcBef>
              <a:spcAft>
                <a:spcPts val="0"/>
              </a:spcAft>
              <a:buClrTx/>
              <a:buSzTx/>
              <a:buFontTx/>
              <a:buNone/>
              <a:tabLst/>
              <a:defRPr/>
            </a:pPr>
            <a:endParaRPr kumimoji="0" lang="en-US" sz="5900" b="0" i="0" u="none" strike="noStrike" kern="0" cap="none" spc="0" normalizeH="0" baseline="0" noProof="0">
              <a:ln>
                <a:noFill/>
              </a:ln>
              <a:solidFill>
                <a:srgbClr val="000000"/>
              </a:solidFill>
              <a:effectLst/>
              <a:uLnTx/>
              <a:uFillTx/>
              <a:latin typeface="Times New Roman" pitchFamily="18" charset="0"/>
              <a:cs typeface="+mn-cs"/>
            </a:endParaRPr>
          </a:p>
        </p:txBody>
      </p:sp>
      <p:sp>
        <p:nvSpPr>
          <p:cNvPr id="2" name="Title 1"/>
          <p:cNvSpPr>
            <a:spLocks noGrp="1"/>
          </p:cNvSpPr>
          <p:nvPr>
            <p:ph type="title"/>
          </p:nvPr>
        </p:nvSpPr>
        <p:spPr>
          <a:xfrm>
            <a:off x="755055" y="2489200"/>
            <a:ext cx="10881360" cy="685800"/>
          </a:xfrm>
          <a:solidFill>
            <a:srgbClr val="F2F2F2"/>
          </a:solidFill>
        </p:spPr>
        <p:txBody>
          <a:bodyPr/>
          <a:lstStyle>
            <a:lvl1pPr>
              <a:defRPr sz="5900">
                <a:solidFill>
                  <a:srgbClr val="005B7D"/>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A12C446D-6113-E749-B2D6-33109B9D4DC9}" type="slidenum">
              <a:rPr lang="en-US" smtClean="0"/>
              <a:pPr/>
              <a:t>‹#›</a:t>
            </a:fld>
            <a:endParaRPr lang="en-US" dirty="0"/>
          </a:p>
        </p:txBody>
      </p:sp>
      <p:sp>
        <p:nvSpPr>
          <p:cNvPr id="6" name="Content Placeholder 2"/>
          <p:cNvSpPr>
            <a:spLocks noGrp="1"/>
          </p:cNvSpPr>
          <p:nvPr>
            <p:ph idx="1"/>
          </p:nvPr>
        </p:nvSpPr>
        <p:spPr>
          <a:xfrm>
            <a:off x="802640" y="3429001"/>
            <a:ext cx="10881360" cy="261783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4165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81151"/>
            <a:ext cx="5181600" cy="434922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581151"/>
            <a:ext cx="5181600" cy="434922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3"/>
          </p:nvPr>
        </p:nvSpPr>
        <p:spPr>
          <a:xfrm>
            <a:off x="609600" y="6317673"/>
            <a:ext cx="6802581" cy="179724"/>
          </a:xfrm>
        </p:spPr>
        <p:txBody>
          <a:bodyPr anchor="b"/>
          <a:lstStyle>
            <a:lvl1pPr marL="0" indent="0" algn="l" defTabSz="1219119" rtl="0" eaLnBrk="1" latinLnBrk="0" hangingPunct="1">
              <a:lnSpc>
                <a:spcPct val="100000"/>
              </a:lnSpc>
              <a:spcBef>
                <a:spcPts val="0"/>
              </a:spcBef>
              <a:spcAft>
                <a:spcPts val="0"/>
              </a:spcAft>
              <a:buFontTx/>
              <a:buNone/>
              <a:tabLst>
                <a:tab pos="306898" algn="l"/>
              </a:tabLst>
              <a:defRPr lang="en-US" sz="933" b="0" i="0" kern="1200" baseline="0" dirty="0" smtClean="0">
                <a:solidFill>
                  <a:srgbClr val="53565A"/>
                </a:solidFill>
                <a:latin typeface="Arial" charset="0"/>
                <a:ea typeface="Arial" charset="0"/>
                <a:cs typeface="Arial" charset="0"/>
              </a:defRPr>
            </a:lvl1pPr>
            <a:lvl2pPr marL="0" indent="0">
              <a:buNone/>
              <a:defRPr/>
            </a:lvl2pPr>
          </a:lstStyle>
          <a:p>
            <a:pPr lvl="0"/>
            <a:r>
              <a:rPr lang="en-US"/>
              <a:t>Edit Master text styles</a:t>
            </a:r>
          </a:p>
        </p:txBody>
      </p:sp>
      <p:sp>
        <p:nvSpPr>
          <p:cNvPr id="9" name="Text Placeholder 8"/>
          <p:cNvSpPr>
            <a:spLocks noGrp="1"/>
          </p:cNvSpPr>
          <p:nvPr>
            <p:ph type="body" sz="quarter" idx="14"/>
          </p:nvPr>
        </p:nvSpPr>
        <p:spPr>
          <a:xfrm>
            <a:off x="609600" y="1068918"/>
            <a:ext cx="10974531" cy="257953"/>
          </a:xfrm>
        </p:spPr>
        <p:txBody>
          <a:bodyPr>
            <a:normAutofit/>
          </a:bodyPr>
          <a:lstStyle>
            <a:lvl1pPr>
              <a:lnSpc>
                <a:spcPct val="90000"/>
              </a:lnSpc>
              <a:spcBef>
                <a:spcPts val="0"/>
              </a:spcBef>
              <a:defRPr lang="en-US" sz="1600" kern="1200" baseline="0" dirty="0" smtClean="0">
                <a:solidFill>
                  <a:schemeClr val="tx1"/>
                </a:solidFill>
                <a:latin typeface="Arial" charset="0"/>
                <a:ea typeface="Arial" charset="0"/>
                <a:cs typeface="Arial" charset="0"/>
              </a:defRPr>
            </a:lvl1pPr>
            <a:lvl2pPr marL="0" indent="0">
              <a:buNone/>
              <a:defRPr/>
            </a:lvl2pPr>
          </a:lstStyle>
          <a:p>
            <a:pPr lvl="0"/>
            <a:r>
              <a:rPr lang="en-US"/>
              <a:t>Edit Master text styles</a:t>
            </a:r>
          </a:p>
        </p:txBody>
      </p:sp>
    </p:spTree>
    <p:extLst>
      <p:ext uri="{BB962C8B-B14F-4D97-AF65-F5344CB8AC3E}">
        <p14:creationId xmlns:p14="http://schemas.microsoft.com/office/powerpoint/2010/main" val="9360814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2.emf"/><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auto">
          <a:xfrm>
            <a:off x="472440" y="4851400"/>
            <a:ext cx="11247120" cy="1562100"/>
          </a:xfrm>
          <a:prstGeom prst="rect">
            <a:avLst/>
          </a:prstGeom>
          <a:solidFill>
            <a:srgbClr val="D9D9D9"/>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sp>
        <p:nvSpPr>
          <p:cNvPr id="7" name="Rectangle 6"/>
          <p:cNvSpPr/>
          <p:nvPr/>
        </p:nvSpPr>
        <p:spPr>
          <a:xfrm>
            <a:off x="472442" y="475840"/>
            <a:ext cx="3568618"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72442" y="475840"/>
            <a:ext cx="3568617" cy="685800"/>
          </a:xfrm>
          <a:prstGeom prst="rect">
            <a:avLst/>
          </a:prstGeom>
        </p:spPr>
        <p:txBody>
          <a:bodyPr vert="horz" lIns="91440" tIns="64008" rIns="91440" bIns="0" rtlCol="0" anchor="ctr">
            <a:noAutofit/>
          </a:bodyPr>
          <a:lstStyle/>
          <a:p>
            <a:pPr lvl="0"/>
            <a:r>
              <a:rPr lang="en-US" dirty="0"/>
              <a:t>Click to edit Master title style</a:t>
            </a:r>
          </a:p>
        </p:txBody>
      </p:sp>
      <p:sp>
        <p:nvSpPr>
          <p:cNvPr id="3" name="Text Placeholder 2"/>
          <p:cNvSpPr>
            <a:spLocks noGrp="1"/>
          </p:cNvSpPr>
          <p:nvPr>
            <p:ph type="body" idx="1"/>
          </p:nvPr>
        </p:nvSpPr>
        <p:spPr>
          <a:xfrm>
            <a:off x="2404314" y="1918425"/>
            <a:ext cx="9315246" cy="2286000"/>
          </a:xfrm>
          <a:prstGeom prst="rect">
            <a:avLst/>
          </a:prstGeom>
        </p:spPr>
        <p:txBody>
          <a:bodyPr vert="horz" lIns="91440" tIns="45720" rIns="91440" bIns="45720" rtlCol="0" anchor="ctr" anchorCtr="0">
            <a:noAutofit/>
          </a:bodyPr>
          <a:lstStyle/>
          <a:p>
            <a:pPr lvl="0"/>
            <a:r>
              <a:rPr lang="en-US" dirty="0"/>
              <a:t>Click to edit Master text styles</a:t>
            </a:r>
          </a:p>
        </p:txBody>
      </p:sp>
      <p:cxnSp>
        <p:nvCxnSpPr>
          <p:cNvPr id="8" name="Straight Connector 7"/>
          <p:cNvCxnSpPr/>
          <p:nvPr/>
        </p:nvCxnSpPr>
        <p:spPr>
          <a:xfrm>
            <a:off x="2061412" y="1918425"/>
            <a:ext cx="0" cy="2286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811" y="2804224"/>
            <a:ext cx="1028700" cy="549025"/>
          </a:xfrm>
          <a:prstGeom prst="rect">
            <a:avLst/>
          </a:prstGeom>
        </p:spPr>
      </p:pic>
      <p:sp>
        <p:nvSpPr>
          <p:cNvPr id="11" name="Rectangle 10"/>
          <p:cNvSpPr/>
          <p:nvPr/>
        </p:nvSpPr>
        <p:spPr bwMode="auto">
          <a:xfrm>
            <a:off x="4035323" y="475488"/>
            <a:ext cx="7684238" cy="685800"/>
          </a:xfrm>
          <a:prstGeom prst="rect">
            <a:avLst/>
          </a:prstGeom>
          <a:solidFill>
            <a:srgbClr val="7F7F7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a:ln>
                <a:noFill/>
              </a:ln>
              <a:solidFill>
                <a:srgbClr val="005C7D"/>
              </a:solidFill>
              <a:effectLst/>
              <a:latin typeface="Times New Roman" pitchFamily="18" charset="0"/>
            </a:endParaRPr>
          </a:p>
        </p:txBody>
      </p:sp>
      <p:cxnSp>
        <p:nvCxnSpPr>
          <p:cNvPr id="12" name="Straight Connector 11"/>
          <p:cNvCxnSpPr/>
          <p:nvPr/>
        </p:nvCxnSpPr>
        <p:spPr bwMode="white">
          <a:xfrm>
            <a:off x="4035323" y="442452"/>
            <a:ext cx="0" cy="75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567497"/>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lnSpc>
          <a:spcPct val="90000"/>
        </a:lnSpc>
        <a:spcBef>
          <a:spcPct val="0"/>
        </a:spcBef>
        <a:buNone/>
        <a:defRPr lang="en-US" sz="2200" b="1" i="0" kern="1200" smtClean="0">
          <a:solidFill>
            <a:schemeClr val="bg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6000" kern="1200">
          <a:solidFill>
            <a:srgbClr val="005B7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504335"/>
            <a:ext cx="10881360" cy="424753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36680" y="6311900"/>
            <a:ext cx="653796" cy="546101"/>
          </a:xfrm>
          <a:prstGeom prst="rect">
            <a:avLst/>
          </a:prstGeom>
        </p:spPr>
        <p:txBody>
          <a:bodyPr vert="horz" lIns="91440" tIns="45720" rIns="91440" bIns="45720" rtlCol="0" anchor="ctr"/>
          <a:lstStyle>
            <a:lvl1pPr algn="ctr">
              <a:defRPr sz="1100" b="1" i="0">
                <a:solidFill>
                  <a:schemeClr val="bg1"/>
                </a:solidFill>
                <a:latin typeface="Gill Sans MT" charset="0"/>
                <a:ea typeface="Gill Sans MT" charset="0"/>
                <a:cs typeface="Gill Sans MT" charset="0"/>
              </a:defRPr>
            </a:lvl1pPr>
          </a:lstStyle>
          <a:p>
            <a:fld id="{A12C446D-6113-E749-B2D6-33109B9D4DC9}" type="slidenum">
              <a:rPr lang="en-US" smtClean="0"/>
              <a:pPr/>
              <a:t>‹#›</a:t>
            </a:fld>
            <a:endParaRPr lang="en-US" dirty="0"/>
          </a:p>
        </p:txBody>
      </p:sp>
      <p:cxnSp>
        <p:nvCxnSpPr>
          <p:cNvPr id="11" name="Straight Connector 10"/>
          <p:cNvCxnSpPr/>
          <p:nvPr/>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45909" y="6439685"/>
            <a:ext cx="559187" cy="298743"/>
          </a:xfrm>
          <a:prstGeom prst="rect">
            <a:avLst/>
          </a:prstGeom>
        </p:spPr>
      </p:pic>
      <p:sp>
        <p:nvSpPr>
          <p:cNvPr id="7" name="TextBox 6"/>
          <p:cNvSpPr txBox="1"/>
          <p:nvPr userDrawn="1"/>
        </p:nvSpPr>
        <p:spPr>
          <a:xfrm>
            <a:off x="7970811" y="6411015"/>
            <a:ext cx="3565870" cy="430887"/>
          </a:xfrm>
          <a:prstGeom prst="rect">
            <a:avLst/>
          </a:prstGeom>
          <a:noFill/>
        </p:spPr>
        <p:txBody>
          <a:bodyPr wrap="square" rtlCol="0">
            <a:spAutoFit/>
          </a:bodyPr>
          <a:lstStyle/>
          <a:p>
            <a:pPr algn="r"/>
            <a:r>
              <a:rPr lang="en-US" sz="1100" dirty="0">
                <a:solidFill>
                  <a:schemeClr val="bg1"/>
                </a:solidFill>
                <a:latin typeface="Gill Sans MT" panose="020B0502020104020203" pitchFamily="34" charset="0"/>
              </a:rPr>
              <a:t>Presentation based on SEC530: Defensible Security Architecture and Engineering</a:t>
            </a:r>
            <a:endParaRPr lang="en-US" sz="1100" b="1"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1097637039"/>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2" r:id="rId3"/>
    <p:sldLayoutId id="2147483653" r:id="rId4"/>
    <p:sldLayoutId id="2147483657" r:id="rId5"/>
    <p:sldLayoutId id="2147483654" r:id="rId6"/>
    <p:sldLayoutId id="2147483666" r:id="rId7"/>
    <p:sldLayoutId id="2147483679" r:id="rId8"/>
    <p:sldLayoutId id="2147483680" r:id="rId9"/>
    <p:sldLayoutId id="2147483681" r:id="rId10"/>
    <p:sldLayoutId id="2147483683" r:id="rId11"/>
    <p:sldLayoutId id="2147483696" r:id="rId12"/>
  </p:sldLayoutIdLst>
  <p:hf hdr="0" ftr="0" dt="0"/>
  <p:txStyles>
    <p:titleStyle>
      <a:lvl1pPr algn="l" defTabSz="914400" rtl="0" eaLnBrk="1" latinLnBrk="0" hangingPunct="1">
        <a:lnSpc>
          <a:spcPct val="90000"/>
        </a:lnSpc>
        <a:spcBef>
          <a:spcPct val="0"/>
        </a:spcBef>
        <a:buNone/>
        <a:defRPr sz="2200" b="1" i="0" kern="120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66725" indent="-233363" algn="l" defTabSz="914400" rtl="0" eaLnBrk="1" latinLnBrk="0" hangingPunct="1">
        <a:lnSpc>
          <a:spcPct val="90000"/>
        </a:lnSpc>
        <a:spcBef>
          <a:spcPts val="500"/>
        </a:spcBef>
        <a:buFont typeface="Arial"/>
        <a:buChar char="•"/>
        <a:tabLst/>
        <a:defRPr sz="2400" kern="1200">
          <a:solidFill>
            <a:schemeClr val="tx1"/>
          </a:solidFill>
          <a:latin typeface="+mn-lt"/>
          <a:ea typeface="+mn-ea"/>
          <a:cs typeface="+mn-cs"/>
        </a:defRPr>
      </a:lvl2pPr>
      <a:lvl3pPr marL="685800" indent="-219075" algn="l" defTabSz="914400" rtl="0" eaLnBrk="1" latinLnBrk="0" hangingPunct="1">
        <a:lnSpc>
          <a:spcPct val="90000"/>
        </a:lnSpc>
        <a:spcBef>
          <a:spcPts val="500"/>
        </a:spcBef>
        <a:buFont typeface="Arial"/>
        <a:buChar char="•"/>
        <a:tabLst/>
        <a:defRPr sz="2000" kern="1200">
          <a:solidFill>
            <a:schemeClr val="tx1"/>
          </a:solidFill>
          <a:latin typeface="+mn-lt"/>
          <a:ea typeface="+mn-ea"/>
          <a:cs typeface="+mn-cs"/>
        </a:defRPr>
      </a:lvl3pPr>
      <a:lvl4pPr marL="919163" indent="-233363" algn="l" defTabSz="914400" rtl="0" eaLnBrk="1" latinLnBrk="0" hangingPunct="1">
        <a:lnSpc>
          <a:spcPct val="90000"/>
        </a:lnSpc>
        <a:spcBef>
          <a:spcPts val="500"/>
        </a:spcBef>
        <a:buFont typeface="Arial"/>
        <a:buChar char="•"/>
        <a:tabLst/>
        <a:defRPr sz="1800" kern="1200">
          <a:solidFill>
            <a:schemeClr val="tx1"/>
          </a:solidFill>
          <a:latin typeface="+mn-lt"/>
          <a:ea typeface="+mn-ea"/>
          <a:cs typeface="+mn-cs"/>
        </a:defRPr>
      </a:lvl4pPr>
      <a:lvl5pPr marL="1152525" indent="-233363" algn="l" defTabSz="914400" rtl="0" eaLnBrk="1" latinLnBrk="0" hangingPunct="1">
        <a:lnSpc>
          <a:spcPct val="90000"/>
        </a:lnSpc>
        <a:spcBef>
          <a:spcPts val="500"/>
        </a:spcBef>
        <a:buFont typeface="Arial"/>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295400"/>
            <a:ext cx="10881360" cy="4894388"/>
          </a:xfrm>
          <a:prstGeom prst="rect">
            <a:avLst/>
          </a:prstGeom>
        </p:spPr>
        <p:txBody>
          <a:bodyPr vert="horz" lIns="91440" tIns="45720" rIns="91440" bIns="45720" rtlCol="0">
            <a:noAutofit/>
          </a:bodyPr>
          <a:lstStyle/>
          <a:p>
            <a:pPr lvl="1"/>
            <a:r>
              <a:rPr lang="en-US" dirty="0"/>
              <a:t>Click to edit Master text styles</a:t>
            </a:r>
          </a:p>
          <a:p>
            <a:pPr lvl="2"/>
            <a:r>
              <a:rPr lang="en-US" dirty="0"/>
              <a:t>Second level</a:t>
            </a:r>
          </a:p>
          <a:p>
            <a:pPr lvl="3"/>
            <a:r>
              <a:rPr lang="en-US" dirty="0"/>
              <a:t>Third level</a:t>
            </a:r>
          </a:p>
          <a:p>
            <a:pPr lvl="4"/>
            <a:r>
              <a:rPr lang="en-US" dirty="0"/>
              <a:t>Fourth level</a:t>
            </a:r>
          </a:p>
        </p:txBody>
      </p:sp>
      <p:cxnSp>
        <p:nvCxnSpPr>
          <p:cNvPr id="11" name="Straight Connector 10"/>
          <p:cNvCxnSpPr/>
          <p:nvPr/>
        </p:nvCxnSpPr>
        <p:spPr bwMode="gray">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bwMode="auto">
          <a:xfrm>
            <a:off x="245909" y="6439685"/>
            <a:ext cx="559187" cy="298743"/>
          </a:xfrm>
          <a:prstGeom prst="rect">
            <a:avLst/>
          </a:prstGeom>
        </p:spPr>
      </p:pic>
      <p:sp>
        <p:nvSpPr>
          <p:cNvPr id="17" name="Slide Number Placeholder 5"/>
          <p:cNvSpPr txBox="1">
            <a:spLocks/>
          </p:cNvSpPr>
          <p:nvPr userDrawn="1"/>
        </p:nvSpPr>
        <p:spPr bwMode="gray">
          <a:xfrm>
            <a:off x="11553613" y="6334814"/>
            <a:ext cx="653796" cy="548640"/>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z="1000" smtClean="0"/>
              <a:pPr/>
              <a:t>‹#›</a:t>
            </a:fld>
            <a:endParaRPr lang="en-US" sz="1000" dirty="0"/>
          </a:p>
        </p:txBody>
      </p:sp>
      <p:sp>
        <p:nvSpPr>
          <p:cNvPr id="9" name="Rectangle 8">
            <a:extLst>
              <a:ext uri="{FF2B5EF4-FFF2-40B4-BE49-F238E27FC236}">
                <a16:creationId xmlns:a16="http://schemas.microsoft.com/office/drawing/2014/main" id="{930743BA-B572-D741-8FC3-2F2C4BD7A352}"/>
              </a:ext>
            </a:extLst>
          </p:cNvPr>
          <p:cNvSpPr/>
          <p:nvPr userDrawn="1"/>
        </p:nvSpPr>
        <p:spPr>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ABC576F-94D9-6443-9FC1-5C95174C0344}"/>
              </a:ext>
            </a:extLst>
          </p:cNvPr>
          <p:cNvCxnSpPr/>
          <p:nvPr userDrawn="1"/>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4B8C6FD-2721-534D-A3A0-EC409734D6C1}"/>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245909" y="6439685"/>
            <a:ext cx="559187" cy="298743"/>
          </a:xfrm>
          <a:prstGeom prst="rect">
            <a:avLst/>
          </a:prstGeom>
        </p:spPr>
      </p:pic>
      <p:sp>
        <p:nvSpPr>
          <p:cNvPr id="18" name="Slide Number Placeholder 5">
            <a:extLst>
              <a:ext uri="{FF2B5EF4-FFF2-40B4-BE49-F238E27FC236}">
                <a16:creationId xmlns:a16="http://schemas.microsoft.com/office/drawing/2014/main" id="{0660AEF0-B2EC-9C42-A3DF-ABAA549DAF5A}"/>
              </a:ext>
            </a:extLst>
          </p:cNvPr>
          <p:cNvSpPr>
            <a:spLocks noGrp="1"/>
          </p:cNvSpPr>
          <p:nvPr>
            <p:ph type="sldNum" sz="quarter" idx="4"/>
          </p:nvPr>
        </p:nvSpPr>
        <p:spPr>
          <a:xfrm>
            <a:off x="11536680" y="6311900"/>
            <a:ext cx="653796" cy="546101"/>
          </a:xfrm>
          <a:prstGeom prst="rect">
            <a:avLst/>
          </a:prstGeom>
        </p:spPr>
        <p:txBody>
          <a:bodyPr vert="horz" lIns="91440" tIns="45720" rIns="91440" bIns="45720" rtlCol="0" anchor="ctr"/>
          <a:lstStyle>
            <a:lvl1pPr algn="ctr">
              <a:defRPr sz="1100" b="1" i="0">
                <a:solidFill>
                  <a:schemeClr val="bg1"/>
                </a:solidFill>
                <a:latin typeface="Gill Sans MT" charset="0"/>
                <a:ea typeface="Gill Sans MT" charset="0"/>
                <a:cs typeface="Gill Sans MT" charset="0"/>
              </a:defRPr>
            </a:lvl1pPr>
          </a:lstStyle>
          <a:p>
            <a:fld id="{A12C446D-6113-E749-B2D6-33109B9D4DC9}" type="slidenum">
              <a:rPr lang="en-US" smtClean="0"/>
              <a:pPr/>
              <a:t>‹#›</a:t>
            </a:fld>
            <a:endParaRPr lang="en-US" dirty="0"/>
          </a:p>
        </p:txBody>
      </p:sp>
      <p:sp>
        <p:nvSpPr>
          <p:cNvPr id="13" name="TextBox 12">
            <a:extLst>
              <a:ext uri="{FF2B5EF4-FFF2-40B4-BE49-F238E27FC236}">
                <a16:creationId xmlns:a16="http://schemas.microsoft.com/office/drawing/2014/main" id="{85575E63-C5C6-4745-8D8D-DC551C2EB53E}"/>
              </a:ext>
            </a:extLst>
          </p:cNvPr>
          <p:cNvSpPr txBox="1"/>
          <p:nvPr userDrawn="1"/>
        </p:nvSpPr>
        <p:spPr>
          <a:xfrm>
            <a:off x="7970811" y="6411015"/>
            <a:ext cx="3565870" cy="430887"/>
          </a:xfrm>
          <a:prstGeom prst="rect">
            <a:avLst/>
          </a:prstGeom>
          <a:noFill/>
        </p:spPr>
        <p:txBody>
          <a:bodyPr wrap="square" rtlCol="0">
            <a:spAutoFit/>
          </a:bodyPr>
          <a:lstStyle/>
          <a:p>
            <a:pPr algn="r"/>
            <a:r>
              <a:rPr lang="en-US" sz="1100" dirty="0">
                <a:solidFill>
                  <a:schemeClr val="bg1"/>
                </a:solidFill>
                <a:latin typeface="Gill Sans MT" panose="020B0502020104020203" pitchFamily="34" charset="0"/>
              </a:rPr>
              <a:t>Presentation based on SEC530: Defensible Security Architecture and Engineering</a:t>
            </a:r>
            <a:endParaRPr lang="en-US" sz="1100" b="1"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65332038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Lst>
  <p:hf sldNum="0" hdr="0" ftr="0" dt="0"/>
  <p:txStyles>
    <p:titleStyle>
      <a:lvl1pPr algn="l" defTabSz="914400" rtl="0" eaLnBrk="1" latinLnBrk="0" hangingPunct="1">
        <a:lnSpc>
          <a:spcPct val="90000"/>
        </a:lnSpc>
        <a:spcBef>
          <a:spcPct val="0"/>
        </a:spcBef>
        <a:buNone/>
        <a:defRPr sz="2200" b="1" i="0" kern="1200" cap="none" baseline="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295400"/>
            <a:ext cx="10881360" cy="4894388"/>
          </a:xfrm>
          <a:prstGeom prst="rect">
            <a:avLst/>
          </a:prstGeom>
        </p:spPr>
        <p:txBody>
          <a:bodyPr vert="horz" lIns="91440" tIns="45720" rIns="91440" bIns="45720" rtlCol="0">
            <a:noAutofit/>
          </a:bodyPr>
          <a:lstStyle/>
          <a:p>
            <a:pPr lvl="1"/>
            <a:r>
              <a:rPr lang="en-US" dirty="0"/>
              <a:t>Click to edit Master text styles</a:t>
            </a:r>
          </a:p>
          <a:p>
            <a:pPr lvl="2"/>
            <a:r>
              <a:rPr lang="en-US" dirty="0"/>
              <a:t>Second level</a:t>
            </a:r>
          </a:p>
          <a:p>
            <a:pPr lvl="3"/>
            <a:r>
              <a:rPr lang="en-US" dirty="0"/>
              <a:t>Third level</a:t>
            </a:r>
          </a:p>
          <a:p>
            <a:pPr lvl="4"/>
            <a:r>
              <a:rPr lang="en-US" dirty="0"/>
              <a:t>Fourth level</a:t>
            </a:r>
          </a:p>
        </p:txBody>
      </p:sp>
      <p:cxnSp>
        <p:nvCxnSpPr>
          <p:cNvPr id="11" name="Straight Connector 10"/>
          <p:cNvCxnSpPr/>
          <p:nvPr/>
        </p:nvCxnSpPr>
        <p:spPr bwMode="gray">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txBox="1">
            <a:spLocks/>
          </p:cNvSpPr>
          <p:nvPr userDrawn="1"/>
        </p:nvSpPr>
        <p:spPr bwMode="gray">
          <a:xfrm>
            <a:off x="11506200" y="6334906"/>
            <a:ext cx="653796" cy="548640"/>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z="1000" smtClean="0"/>
              <a:pPr/>
              <a:t>‹#›</a:t>
            </a:fld>
            <a:endParaRPr lang="en-US" sz="1000" dirty="0"/>
          </a:p>
        </p:txBody>
      </p:sp>
      <p:sp>
        <p:nvSpPr>
          <p:cNvPr id="8" name="Rectangle 7">
            <a:extLst>
              <a:ext uri="{FF2B5EF4-FFF2-40B4-BE49-F238E27FC236}">
                <a16:creationId xmlns:a16="http://schemas.microsoft.com/office/drawing/2014/main" id="{4B04876C-376E-AA4D-9C37-657D4ACB21A6}"/>
              </a:ext>
            </a:extLst>
          </p:cNvPr>
          <p:cNvSpPr/>
          <p:nvPr userDrawn="1"/>
        </p:nvSpPr>
        <p:spPr>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DB59C97-6AD7-9F49-8398-A8AC25EB34D0}"/>
              </a:ext>
            </a:extLst>
          </p:cNvPr>
          <p:cNvCxnSpPr/>
          <p:nvPr userDrawn="1"/>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FC0614A-FC03-BF41-AF8B-3477F5F772F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245909" y="6439685"/>
            <a:ext cx="559187" cy="298743"/>
          </a:xfrm>
          <a:prstGeom prst="rect">
            <a:avLst/>
          </a:prstGeom>
        </p:spPr>
      </p:pic>
      <p:sp>
        <p:nvSpPr>
          <p:cNvPr id="16" name="Slide Number Placeholder 5">
            <a:extLst>
              <a:ext uri="{FF2B5EF4-FFF2-40B4-BE49-F238E27FC236}">
                <a16:creationId xmlns:a16="http://schemas.microsoft.com/office/drawing/2014/main" id="{9FA30C92-1A5F-BF48-9745-94746C6A5B9E}"/>
              </a:ext>
            </a:extLst>
          </p:cNvPr>
          <p:cNvSpPr>
            <a:spLocks noGrp="1"/>
          </p:cNvSpPr>
          <p:nvPr>
            <p:ph type="sldNum" sz="quarter" idx="4"/>
          </p:nvPr>
        </p:nvSpPr>
        <p:spPr>
          <a:xfrm>
            <a:off x="11536680" y="6311900"/>
            <a:ext cx="653796" cy="546101"/>
          </a:xfrm>
          <a:prstGeom prst="rect">
            <a:avLst/>
          </a:prstGeom>
        </p:spPr>
        <p:txBody>
          <a:bodyPr vert="horz" lIns="91440" tIns="45720" rIns="91440" bIns="45720" rtlCol="0" anchor="ctr"/>
          <a:lstStyle>
            <a:lvl1pPr algn="ctr">
              <a:defRPr sz="1100" b="1" i="0">
                <a:solidFill>
                  <a:schemeClr val="bg1"/>
                </a:solidFill>
                <a:latin typeface="Gill Sans MT" charset="0"/>
                <a:ea typeface="Gill Sans MT" charset="0"/>
                <a:cs typeface="Gill Sans MT" charset="0"/>
              </a:defRPr>
            </a:lvl1pPr>
          </a:lstStyle>
          <a:p>
            <a:fld id="{A12C446D-6113-E749-B2D6-33109B9D4DC9}" type="slidenum">
              <a:rPr lang="en-US" smtClean="0"/>
              <a:pPr/>
              <a:t>‹#›</a:t>
            </a:fld>
            <a:endParaRPr lang="en-US" dirty="0"/>
          </a:p>
        </p:txBody>
      </p:sp>
      <p:sp>
        <p:nvSpPr>
          <p:cNvPr id="12" name="TextBox 11">
            <a:extLst>
              <a:ext uri="{FF2B5EF4-FFF2-40B4-BE49-F238E27FC236}">
                <a16:creationId xmlns:a16="http://schemas.microsoft.com/office/drawing/2014/main" id="{8CCE69EC-0A2B-41F2-9B44-568891DEFFC3}"/>
              </a:ext>
            </a:extLst>
          </p:cNvPr>
          <p:cNvSpPr txBox="1"/>
          <p:nvPr userDrawn="1"/>
        </p:nvSpPr>
        <p:spPr>
          <a:xfrm>
            <a:off x="7970811" y="6411015"/>
            <a:ext cx="3565870" cy="430887"/>
          </a:xfrm>
          <a:prstGeom prst="rect">
            <a:avLst/>
          </a:prstGeom>
          <a:noFill/>
        </p:spPr>
        <p:txBody>
          <a:bodyPr wrap="square" rtlCol="0">
            <a:spAutoFit/>
          </a:bodyPr>
          <a:lstStyle/>
          <a:p>
            <a:pPr algn="r"/>
            <a:r>
              <a:rPr lang="en-US" sz="1100" dirty="0">
                <a:solidFill>
                  <a:schemeClr val="bg1"/>
                </a:solidFill>
                <a:latin typeface="Gill Sans MT" panose="020B0502020104020203" pitchFamily="34" charset="0"/>
              </a:rPr>
              <a:t>Presentation based on SEC530: Defensible Security Architecture and Engineering</a:t>
            </a:r>
            <a:endParaRPr lang="en-US" sz="1100" b="1"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352781332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Lst>
  <p:hf sldNum="0" hdr="0" ftr="0" dt="0"/>
  <p:txStyles>
    <p:titleStyle>
      <a:lvl1pPr algn="l" defTabSz="914400" rtl="0" eaLnBrk="1" latinLnBrk="0" hangingPunct="1">
        <a:lnSpc>
          <a:spcPct val="90000"/>
        </a:lnSpc>
        <a:spcBef>
          <a:spcPct val="0"/>
        </a:spcBef>
        <a:buNone/>
        <a:defRPr sz="2200" b="1" i="0" kern="1200" cap="none" baseline="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hyperlink" Target="https://github.com/TTP0/ttp0_community_templates" TargetMode="External"/><Relationship Id="rId7"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boutsecurity/Bro-samples"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www.sans.org/course/defensible-security-architecture-and-engineering" TargetMode="External"/><Relationship Id="rId2" Type="http://schemas.openxmlformats.org/officeDocument/2006/relationships/notesSlide" Target="../notesSlides/notesSlide41.xml"/><Relationship Id="rId1" Type="http://schemas.openxmlformats.org/officeDocument/2006/relationships/slideLayout" Target="../slideLayouts/slideLayout23.xml"/><Relationship Id="rId5" Type="http://schemas.openxmlformats.org/officeDocument/2006/relationships/image" Target="../media/image43.jpeg"/><Relationship Id="rId4" Type="http://schemas.openxmlformats.org/officeDocument/2006/relationships/image" Target="../media/image42.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hyperlink" Target="https://attack.mitre.org/groups/G0049/"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SEC530</a:t>
            </a:r>
          </a:p>
        </p:txBody>
      </p:sp>
      <p:sp>
        <p:nvSpPr>
          <p:cNvPr id="3" name="Text Placeholder 2"/>
          <p:cNvSpPr>
            <a:spLocks noGrp="1"/>
          </p:cNvSpPr>
          <p:nvPr>
            <p:ph type="body" sz="quarter" idx="13"/>
          </p:nvPr>
        </p:nvSpPr>
        <p:spPr/>
        <p:txBody>
          <a:bodyPr/>
          <a:lstStyle/>
          <a:p>
            <a:r>
              <a:rPr lang="en-US" sz="4800" dirty="0"/>
              <a:t>Defensible Security Architecture and Engineering – </a:t>
            </a:r>
            <a:r>
              <a:rPr lang="en-US" sz="4800" b="1" dirty="0"/>
              <a:t>Part 1</a:t>
            </a:r>
            <a:r>
              <a:rPr lang="en-US" sz="4800" dirty="0"/>
              <a:t>: How to become an All-Round Defender - the Secret Sauce</a:t>
            </a:r>
            <a:endParaRPr lang="en-US" sz="4000" dirty="0"/>
          </a:p>
        </p:txBody>
      </p:sp>
      <p:sp>
        <p:nvSpPr>
          <p:cNvPr id="5" name="Text Placeholder 4"/>
          <p:cNvSpPr>
            <a:spLocks noGrp="1"/>
          </p:cNvSpPr>
          <p:nvPr>
            <p:ph type="body" sz="quarter" idx="15"/>
          </p:nvPr>
        </p:nvSpPr>
        <p:spPr>
          <a:xfrm>
            <a:off x="4161183" y="476250"/>
            <a:ext cx="7372005" cy="685800"/>
          </a:xfrm>
        </p:spPr>
        <p:txBody>
          <a:bodyPr/>
          <a:lstStyle/>
          <a:p>
            <a:r>
              <a:rPr lang="en-US" dirty="0"/>
              <a:t>Presentation based on SEC530: Defensible Security Architecture and Engineering</a:t>
            </a:r>
          </a:p>
        </p:txBody>
      </p:sp>
      <p:sp>
        <p:nvSpPr>
          <p:cNvPr id="11" name="Text Placeholder 3"/>
          <p:cNvSpPr>
            <a:spLocks noGrp="1"/>
          </p:cNvSpPr>
          <p:nvPr>
            <p:ph type="body" sz="quarter" idx="14"/>
          </p:nvPr>
        </p:nvSpPr>
        <p:spPr>
          <a:xfrm>
            <a:off x="471488" y="5194504"/>
            <a:ext cx="11247437" cy="1003300"/>
          </a:xfrm>
        </p:spPr>
        <p:txBody>
          <a:bodyPr/>
          <a:lstStyle/>
          <a:p>
            <a:r>
              <a:rPr lang="en-US" dirty="0">
                <a:latin typeface="Gill Sans MT" panose="020B0502020104020203" pitchFamily="34" charset="0"/>
              </a:rPr>
              <a:t>© 2019 Justin Henderson and Ismael Valenzuela |  All Rights Reserved</a:t>
            </a:r>
          </a:p>
        </p:txBody>
      </p:sp>
    </p:spTree>
    <p:extLst>
      <p:ext uri="{BB962C8B-B14F-4D97-AF65-F5344CB8AC3E}">
        <p14:creationId xmlns:p14="http://schemas.microsoft.com/office/powerpoint/2010/main" val="22893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AE48-2F2A-6E4D-A4CD-A312262C7467}"/>
              </a:ext>
            </a:extLst>
          </p:cNvPr>
          <p:cNvSpPr>
            <a:spLocks noGrp="1"/>
          </p:cNvSpPr>
          <p:nvPr>
            <p:ph type="title"/>
          </p:nvPr>
        </p:nvSpPr>
        <p:spPr/>
        <p:txBody>
          <a:bodyPr/>
          <a:lstStyle/>
          <a:p>
            <a:r>
              <a:rPr lang="en-US" dirty="0"/>
              <a:t>MITRE ATT&amp;CK Matrix</a:t>
            </a:r>
          </a:p>
        </p:txBody>
      </p:sp>
      <p:sp>
        <p:nvSpPr>
          <p:cNvPr id="4" name="Content Placeholder 3">
            <a:extLst>
              <a:ext uri="{FF2B5EF4-FFF2-40B4-BE49-F238E27FC236}">
                <a16:creationId xmlns:a16="http://schemas.microsoft.com/office/drawing/2014/main" id="{CB5792C1-53DD-DA47-9C88-328961E5FEAE}"/>
              </a:ext>
            </a:extLst>
          </p:cNvPr>
          <p:cNvSpPr>
            <a:spLocks noGrp="1"/>
          </p:cNvSpPr>
          <p:nvPr>
            <p:ph idx="1"/>
          </p:nvPr>
        </p:nvSpPr>
        <p:spPr>
          <a:xfrm>
            <a:off x="655320" y="1295400"/>
            <a:ext cx="6050280" cy="4876800"/>
          </a:xfrm>
        </p:spPr>
        <p:txBody>
          <a:bodyPr/>
          <a:lstStyle/>
          <a:p>
            <a:pPr marL="457200" indent="-457200">
              <a:buFont typeface="Arial" panose="020B0604020202020204" pitchFamily="34" charset="0"/>
              <a:buChar char="•"/>
            </a:pPr>
            <a:r>
              <a:rPr lang="en-US" dirty="0"/>
              <a:t>Provides a common language to describe adversarial tactics and techniques</a:t>
            </a:r>
          </a:p>
          <a:p>
            <a:pPr marL="457200" indent="-457200">
              <a:buFont typeface="Arial" panose="020B0604020202020204" pitchFamily="34" charset="0"/>
              <a:buChar char="•"/>
            </a:pPr>
            <a:r>
              <a:rPr lang="en-US" dirty="0"/>
              <a:t>Applicable to real environments, allow mapping the attacker’s behaviors to defenses</a:t>
            </a:r>
          </a:p>
          <a:p>
            <a:pPr marL="457200" indent="-457200">
              <a:buFont typeface="Arial" panose="020B0604020202020204" pitchFamily="34" charset="0"/>
              <a:buChar char="•"/>
            </a:pPr>
            <a:r>
              <a:rPr lang="en-US" dirty="0"/>
              <a:t>Go-to model to plan &amp; verify purple teaming exercises</a:t>
            </a:r>
          </a:p>
          <a:p>
            <a:pPr marL="457200" indent="-4572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F9C8F2DD-6061-F541-81B7-EC5AC120AD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9880" y="2737260"/>
            <a:ext cx="5303520" cy="2209800"/>
          </a:xfrm>
          <a:prstGeom prst="rect">
            <a:avLst/>
          </a:prstGeom>
        </p:spPr>
      </p:pic>
      <p:pic>
        <p:nvPicPr>
          <p:cNvPr id="6" name="Picture 5">
            <a:extLst>
              <a:ext uri="{FF2B5EF4-FFF2-40B4-BE49-F238E27FC236}">
                <a16:creationId xmlns:a16="http://schemas.microsoft.com/office/drawing/2014/main" id="{78526AB9-83A2-9E4B-9BA4-0BC14F4B8F8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51800" y="889000"/>
            <a:ext cx="2540000" cy="2540000"/>
          </a:xfrm>
          <a:prstGeom prst="rect">
            <a:avLst/>
          </a:prstGeom>
        </p:spPr>
      </p:pic>
      <p:sp>
        <p:nvSpPr>
          <p:cNvPr id="7" name="Rectangle 6">
            <a:extLst>
              <a:ext uri="{FF2B5EF4-FFF2-40B4-BE49-F238E27FC236}">
                <a16:creationId xmlns:a16="http://schemas.microsoft.com/office/drawing/2014/main" id="{8B50B2AF-0B9A-7246-9FAB-2C192774E9DC}"/>
              </a:ext>
            </a:extLst>
          </p:cNvPr>
          <p:cNvSpPr/>
          <p:nvPr/>
        </p:nvSpPr>
        <p:spPr>
          <a:xfrm>
            <a:off x="6515100" y="5464314"/>
            <a:ext cx="4876800" cy="338554"/>
          </a:xfrm>
          <a:prstGeom prst="rect">
            <a:avLst/>
          </a:prstGeom>
        </p:spPr>
        <p:txBody>
          <a:bodyPr wrap="square">
            <a:spAutoFit/>
          </a:bodyPr>
          <a:lstStyle/>
          <a:p>
            <a:pPr algn="ctr"/>
            <a:r>
              <a:rPr lang="en-US" sz="1600" i="1" dirty="0"/>
              <a:t>https://</a:t>
            </a:r>
            <a:r>
              <a:rPr lang="en-US" sz="1600" i="1" dirty="0" err="1"/>
              <a:t>attack.mitre.org</a:t>
            </a:r>
            <a:r>
              <a:rPr lang="en-US" sz="1600" i="1" dirty="0"/>
              <a:t>/ </a:t>
            </a:r>
          </a:p>
        </p:txBody>
      </p:sp>
    </p:spTree>
    <p:extLst>
      <p:ext uri="{BB962C8B-B14F-4D97-AF65-F5344CB8AC3E}">
        <p14:creationId xmlns:p14="http://schemas.microsoft.com/office/powerpoint/2010/main" val="2024734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B83B68-72DA-6E49-BF41-570BA8BD66DE}"/>
              </a:ext>
            </a:extLst>
          </p:cNvPr>
          <p:cNvSpPr>
            <a:spLocks noGrp="1"/>
          </p:cNvSpPr>
          <p:nvPr>
            <p:ph type="title"/>
          </p:nvPr>
        </p:nvSpPr>
        <p:spPr/>
        <p:txBody>
          <a:bodyPr/>
          <a:lstStyle/>
          <a:p>
            <a:r>
              <a:rPr lang="en-US" dirty="0"/>
              <a:t>Architecting with Security Operations Monitoring in Mind</a:t>
            </a:r>
          </a:p>
        </p:txBody>
      </p:sp>
      <p:sp>
        <p:nvSpPr>
          <p:cNvPr id="6" name="Content Placeholder 5">
            <a:extLst>
              <a:ext uri="{FF2B5EF4-FFF2-40B4-BE49-F238E27FC236}">
                <a16:creationId xmlns:a16="http://schemas.microsoft.com/office/drawing/2014/main" id="{E84329C3-0C26-584E-8DC4-5B32270C422E}"/>
              </a:ext>
            </a:extLst>
          </p:cNvPr>
          <p:cNvSpPr>
            <a:spLocks noGrp="1"/>
          </p:cNvSpPr>
          <p:nvPr>
            <p:ph idx="1"/>
          </p:nvPr>
        </p:nvSpPr>
        <p:spPr/>
        <p:txBody>
          <a:bodyPr/>
          <a:lstStyle/>
          <a:p>
            <a:pPr marL="457200" indent="-457200">
              <a:buFont typeface="Arial" panose="020B0604020202020204" pitchFamily="34" charset="0"/>
              <a:buChar char="•"/>
            </a:pPr>
            <a:r>
              <a:rPr lang="en-US" sz="2800" dirty="0"/>
              <a:t>Architecting using the concept of “zones” to defend your organization allows for both IT and business context to simplify building effective monitoring Use-Cases</a:t>
            </a:r>
          </a:p>
        </p:txBody>
      </p:sp>
      <p:sp>
        <p:nvSpPr>
          <p:cNvPr id="10" name="TextBox 9">
            <a:extLst>
              <a:ext uri="{FF2B5EF4-FFF2-40B4-BE49-F238E27FC236}">
                <a16:creationId xmlns:a16="http://schemas.microsoft.com/office/drawing/2014/main" id="{98708E2C-667E-EC44-A491-AA2C4F4B314C}"/>
              </a:ext>
            </a:extLst>
          </p:cNvPr>
          <p:cNvSpPr txBox="1"/>
          <p:nvPr/>
        </p:nvSpPr>
        <p:spPr>
          <a:xfrm>
            <a:off x="773791" y="5846861"/>
            <a:ext cx="5912196" cy="338554"/>
          </a:xfrm>
          <a:prstGeom prst="rect">
            <a:avLst/>
          </a:prstGeom>
          <a:noFill/>
        </p:spPr>
        <p:txBody>
          <a:bodyPr wrap="none" rtlCol="0">
            <a:spAutoFit/>
          </a:bodyPr>
          <a:lstStyle/>
          <a:p>
            <a:r>
              <a:rPr lang="en-US" sz="1600" dirty="0"/>
              <a:t>Source: @TTP0 </a:t>
            </a:r>
            <a:r>
              <a:rPr lang="en-US" sz="1600" dirty="0">
                <a:hlinkClick r:id="rId3"/>
              </a:rPr>
              <a:t>https://github.com/TTP0/ttp0_community_templates</a:t>
            </a:r>
            <a:r>
              <a:rPr lang="en-US" sz="1600" dirty="0"/>
              <a:t> </a:t>
            </a:r>
          </a:p>
        </p:txBody>
      </p:sp>
      <p:grpSp>
        <p:nvGrpSpPr>
          <p:cNvPr id="170" name="Group 169">
            <a:extLst>
              <a:ext uri="{FF2B5EF4-FFF2-40B4-BE49-F238E27FC236}">
                <a16:creationId xmlns:a16="http://schemas.microsoft.com/office/drawing/2014/main" id="{10E31974-48D1-F14D-B1F2-707B0D27727A}"/>
              </a:ext>
            </a:extLst>
          </p:cNvPr>
          <p:cNvGrpSpPr/>
          <p:nvPr/>
        </p:nvGrpSpPr>
        <p:grpSpPr>
          <a:xfrm>
            <a:off x="545847" y="3592996"/>
            <a:ext cx="7175640" cy="2036159"/>
            <a:chOff x="3317889" y="412877"/>
            <a:chExt cx="7175640" cy="2036159"/>
          </a:xfrm>
        </p:grpSpPr>
        <p:sp>
          <p:nvSpPr>
            <p:cNvPr id="171" name="Rounded Rectangle 170">
              <a:extLst>
                <a:ext uri="{FF2B5EF4-FFF2-40B4-BE49-F238E27FC236}">
                  <a16:creationId xmlns:a16="http://schemas.microsoft.com/office/drawing/2014/main" id="{C8E743F3-0BC6-C74B-AD00-29E453B17F20}"/>
                </a:ext>
              </a:extLst>
            </p:cNvPr>
            <p:cNvSpPr/>
            <p:nvPr/>
          </p:nvSpPr>
          <p:spPr>
            <a:xfrm>
              <a:off x="8072769" y="420211"/>
              <a:ext cx="2019300" cy="295662"/>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latin typeface="Calibri" panose="020F0502020204030204"/>
                <a:ea typeface="+mn-ea"/>
                <a:cs typeface="+mn-cs"/>
              </a:endParaRPr>
            </a:p>
          </p:txBody>
        </p:sp>
        <p:sp>
          <p:nvSpPr>
            <p:cNvPr id="172" name="TextBox 171">
              <a:extLst>
                <a:ext uri="{FF2B5EF4-FFF2-40B4-BE49-F238E27FC236}">
                  <a16:creationId xmlns:a16="http://schemas.microsoft.com/office/drawing/2014/main" id="{155E76D9-93EA-F342-9D1F-CF2066AFF773}"/>
                </a:ext>
              </a:extLst>
            </p:cNvPr>
            <p:cNvSpPr txBox="1"/>
            <p:nvPr/>
          </p:nvSpPr>
          <p:spPr>
            <a:xfrm>
              <a:off x="8257855" y="450215"/>
              <a:ext cx="2235674"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Calibri" panose="020F0502020204030204"/>
                </a:rPr>
                <a:t>LEVEL 3 – </a:t>
              </a:r>
              <a:r>
                <a:rPr kumimoji="0" lang="en-US" sz="900" b="1" i="0" u="none" strike="noStrike" kern="0" cap="none" spc="0" normalizeH="0" baseline="0" noProof="0" dirty="0">
                  <a:ln>
                    <a:noFill/>
                  </a:ln>
                  <a:effectLst/>
                  <a:uLnTx/>
                  <a:uFillTx/>
                  <a:latin typeface="Calibri" panose="020F0502020204030204"/>
                </a:rPr>
                <a:t>Incident Managers</a:t>
              </a:r>
            </a:p>
          </p:txBody>
        </p:sp>
        <p:sp>
          <p:nvSpPr>
            <p:cNvPr id="173" name="Oval 172">
              <a:extLst>
                <a:ext uri="{FF2B5EF4-FFF2-40B4-BE49-F238E27FC236}">
                  <a16:creationId xmlns:a16="http://schemas.microsoft.com/office/drawing/2014/main" id="{57BC3E2E-D3D2-8742-88AD-23B5C325BCD5}"/>
                </a:ext>
              </a:extLst>
            </p:cNvPr>
            <p:cNvSpPr/>
            <p:nvPr/>
          </p:nvSpPr>
          <p:spPr>
            <a:xfrm>
              <a:off x="8130458" y="509419"/>
              <a:ext cx="134527" cy="121920"/>
            </a:xfrm>
            <a:prstGeom prst="ellipse">
              <a:avLst/>
            </a:prstGeom>
            <a:solidFill>
              <a:schemeClr val="accent1"/>
            </a:solidFill>
            <a:ln>
              <a:solidFill>
                <a:sysClr val="window" lastClr="FFFFFF"/>
              </a:solid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Calibri" panose="020F0502020204030204"/>
                <a:ea typeface="+mn-ea"/>
                <a:cs typeface="+mn-cs"/>
              </a:endParaRPr>
            </a:p>
          </p:txBody>
        </p:sp>
        <p:pic>
          <p:nvPicPr>
            <p:cNvPr id="174" name="Picture 173">
              <a:extLst>
                <a:ext uri="{FF2B5EF4-FFF2-40B4-BE49-F238E27FC236}">
                  <a16:creationId xmlns:a16="http://schemas.microsoft.com/office/drawing/2014/main" id="{8812235C-ECD7-A341-9D34-60B7BA0ECB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33839" y="775089"/>
              <a:ext cx="509816" cy="455794"/>
            </a:xfrm>
            <a:prstGeom prst="rect">
              <a:avLst/>
            </a:prstGeom>
          </p:spPr>
        </p:pic>
        <p:pic>
          <p:nvPicPr>
            <p:cNvPr id="175" name="Picture 174">
              <a:extLst>
                <a:ext uri="{FF2B5EF4-FFF2-40B4-BE49-F238E27FC236}">
                  <a16:creationId xmlns:a16="http://schemas.microsoft.com/office/drawing/2014/main" id="{7E216E0B-4393-5C44-930D-7EE7495513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9919" y="1365025"/>
              <a:ext cx="509816" cy="455794"/>
            </a:xfrm>
            <a:prstGeom prst="rect">
              <a:avLst/>
            </a:prstGeom>
          </p:spPr>
        </p:pic>
        <p:pic>
          <p:nvPicPr>
            <p:cNvPr id="176" name="Picture 175">
              <a:extLst>
                <a:ext uri="{FF2B5EF4-FFF2-40B4-BE49-F238E27FC236}">
                  <a16:creationId xmlns:a16="http://schemas.microsoft.com/office/drawing/2014/main" id="{70226831-D36C-5C42-8FF5-08014F0F81B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0087" y="1918089"/>
              <a:ext cx="509816" cy="455794"/>
            </a:xfrm>
            <a:prstGeom prst="rect">
              <a:avLst/>
            </a:prstGeom>
          </p:spPr>
        </p:pic>
        <p:sp>
          <p:nvSpPr>
            <p:cNvPr id="177" name="TextBox 176">
              <a:extLst>
                <a:ext uri="{FF2B5EF4-FFF2-40B4-BE49-F238E27FC236}">
                  <a16:creationId xmlns:a16="http://schemas.microsoft.com/office/drawing/2014/main" id="{A1F4A791-D57E-AF41-82F7-4CC541240EE0}"/>
                </a:ext>
              </a:extLst>
            </p:cNvPr>
            <p:cNvSpPr txBox="1"/>
            <p:nvPr/>
          </p:nvSpPr>
          <p:spPr>
            <a:xfrm>
              <a:off x="8613813" y="725008"/>
              <a:ext cx="1577837" cy="1569660"/>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Manages Incident Lifecycle</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Escalates Forensics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Coordinates with LE &amp; CI</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Briefs Stakeholders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Provides Threat Engineering use-cases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Mentors &amp; Trains Junior Staff</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Creates Official SOC Deliverables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Manages Overall Security Posture of Designated Zone</a:t>
              </a:r>
            </a:p>
          </p:txBody>
        </p:sp>
        <p:grpSp>
          <p:nvGrpSpPr>
            <p:cNvPr id="178" name="Group 177">
              <a:extLst>
                <a:ext uri="{FF2B5EF4-FFF2-40B4-BE49-F238E27FC236}">
                  <a16:creationId xmlns:a16="http://schemas.microsoft.com/office/drawing/2014/main" id="{AEC53B39-C764-254E-A1C5-DE08A556BF95}"/>
                </a:ext>
              </a:extLst>
            </p:cNvPr>
            <p:cNvGrpSpPr/>
            <p:nvPr/>
          </p:nvGrpSpPr>
          <p:grpSpPr>
            <a:xfrm>
              <a:off x="3317889" y="412877"/>
              <a:ext cx="4846320" cy="2036159"/>
              <a:chOff x="3317889" y="412877"/>
              <a:chExt cx="4846320" cy="2036159"/>
            </a:xfrm>
          </p:grpSpPr>
          <p:sp>
            <p:nvSpPr>
              <p:cNvPr id="194" name="TextBox 193">
                <a:extLst>
                  <a:ext uri="{FF2B5EF4-FFF2-40B4-BE49-F238E27FC236}">
                    <a16:creationId xmlns:a16="http://schemas.microsoft.com/office/drawing/2014/main" id="{5CA2E4DF-272E-9346-9522-9B7AF95746F9}"/>
                  </a:ext>
                </a:extLst>
              </p:cNvPr>
              <p:cNvSpPr txBox="1"/>
              <p:nvPr/>
            </p:nvSpPr>
            <p:spPr>
              <a:xfrm>
                <a:off x="5989495" y="444976"/>
                <a:ext cx="206128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Calibri" panose="020F0502020204030204"/>
                  </a:rPr>
                  <a:t>LEVEL 2 – </a:t>
                </a:r>
                <a:r>
                  <a:rPr kumimoji="0" lang="en-US" sz="900" b="1" i="0" u="none" strike="noStrike" kern="0" cap="none" spc="0" normalizeH="0" baseline="0" noProof="0" dirty="0">
                    <a:ln>
                      <a:noFill/>
                    </a:ln>
                    <a:effectLst/>
                    <a:uLnTx/>
                    <a:uFillTx/>
                    <a:latin typeface="Calibri" panose="020F0502020204030204"/>
                  </a:rPr>
                  <a:t>First Responders</a:t>
                </a:r>
              </a:p>
            </p:txBody>
          </p:sp>
          <p:sp>
            <p:nvSpPr>
              <p:cNvPr id="179" name="Rounded Rectangle 178">
                <a:extLst>
                  <a:ext uri="{FF2B5EF4-FFF2-40B4-BE49-F238E27FC236}">
                    <a16:creationId xmlns:a16="http://schemas.microsoft.com/office/drawing/2014/main" id="{A1E24225-522A-BA4E-A0AF-666F93204A65}"/>
                  </a:ext>
                </a:extLst>
              </p:cNvPr>
              <p:cNvSpPr/>
              <p:nvPr/>
            </p:nvSpPr>
            <p:spPr>
              <a:xfrm>
                <a:off x="3320904" y="719296"/>
                <a:ext cx="685800" cy="574655"/>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Calibri" panose="020F0502020204030204"/>
                    <a:ea typeface="+mn-ea"/>
                    <a:cs typeface="+mn-cs"/>
                  </a:rPr>
                  <a:t>ZONE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ea typeface="+mn-ea"/>
                    <a:cs typeface="+mn-cs"/>
                  </a:rPr>
                  <a:t>Public Zone</a:t>
                </a:r>
              </a:p>
            </p:txBody>
          </p:sp>
          <p:pic>
            <p:nvPicPr>
              <p:cNvPr id="180" name="Picture 179">
                <a:extLst>
                  <a:ext uri="{FF2B5EF4-FFF2-40B4-BE49-F238E27FC236}">
                    <a16:creationId xmlns:a16="http://schemas.microsoft.com/office/drawing/2014/main" id="{5C393683-D062-224B-8A92-CB5690EA18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22171" y="1977153"/>
                <a:ext cx="406104" cy="395680"/>
              </a:xfrm>
              <a:prstGeom prst="rect">
                <a:avLst/>
              </a:prstGeom>
            </p:spPr>
          </p:pic>
          <p:pic>
            <p:nvPicPr>
              <p:cNvPr id="181" name="Picture 180">
                <a:extLst>
                  <a:ext uri="{FF2B5EF4-FFF2-40B4-BE49-F238E27FC236}">
                    <a16:creationId xmlns:a16="http://schemas.microsoft.com/office/drawing/2014/main" id="{007393BE-C401-5B46-97DA-E502A4616A0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0120" y="1367553"/>
                <a:ext cx="406104" cy="395680"/>
              </a:xfrm>
              <a:prstGeom prst="rect">
                <a:avLst/>
              </a:prstGeom>
            </p:spPr>
          </p:pic>
          <p:pic>
            <p:nvPicPr>
              <p:cNvPr id="182" name="Picture 181">
                <a:extLst>
                  <a:ext uri="{FF2B5EF4-FFF2-40B4-BE49-F238E27FC236}">
                    <a16:creationId xmlns:a16="http://schemas.microsoft.com/office/drawing/2014/main" id="{8E83AB03-64F4-9647-99C7-5330BA8245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9408" y="772633"/>
                <a:ext cx="406104" cy="395680"/>
              </a:xfrm>
              <a:prstGeom prst="rect">
                <a:avLst/>
              </a:prstGeom>
            </p:spPr>
          </p:pic>
          <p:sp>
            <p:nvSpPr>
              <p:cNvPr id="183" name="TextBox 182">
                <a:extLst>
                  <a:ext uri="{FF2B5EF4-FFF2-40B4-BE49-F238E27FC236}">
                    <a16:creationId xmlns:a16="http://schemas.microsoft.com/office/drawing/2014/main" id="{16E0A6B4-43A2-2A48-9E9D-9936C2CF335B}"/>
                  </a:ext>
                </a:extLst>
              </p:cNvPr>
              <p:cNvSpPr txBox="1"/>
              <p:nvPr/>
            </p:nvSpPr>
            <p:spPr>
              <a:xfrm>
                <a:off x="3483389" y="434805"/>
                <a:ext cx="2296634" cy="246221"/>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Calibri" panose="020F0502020204030204"/>
                  </a:rPr>
                  <a:t>LEVEL 1 –  </a:t>
                </a:r>
                <a:r>
                  <a:rPr kumimoji="0" lang="en-US" sz="900" b="1" i="0" u="none" strike="noStrike" kern="0" cap="none" spc="0" normalizeH="0" baseline="0" noProof="0" dirty="0">
                    <a:ln>
                      <a:noFill/>
                    </a:ln>
                    <a:effectLst/>
                    <a:uLnTx/>
                    <a:uFillTx/>
                    <a:latin typeface="Calibri" panose="020F0502020204030204"/>
                  </a:rPr>
                  <a:t>Procedural Security Monitoring </a:t>
                </a:r>
              </a:p>
            </p:txBody>
          </p:sp>
          <p:sp>
            <p:nvSpPr>
              <p:cNvPr id="184" name="Oval 183">
                <a:extLst>
                  <a:ext uri="{FF2B5EF4-FFF2-40B4-BE49-F238E27FC236}">
                    <a16:creationId xmlns:a16="http://schemas.microsoft.com/office/drawing/2014/main" id="{93DF8702-10DB-1A49-A9A9-089FD6E17227}"/>
                  </a:ext>
                </a:extLst>
              </p:cNvPr>
              <p:cNvSpPr/>
              <p:nvPr/>
            </p:nvSpPr>
            <p:spPr>
              <a:xfrm>
                <a:off x="3363612" y="499248"/>
                <a:ext cx="134527" cy="121920"/>
              </a:xfrm>
              <a:prstGeom prst="ellipse">
                <a:avLst/>
              </a:prstGeom>
              <a:solidFill>
                <a:srgbClr val="00B050"/>
              </a:solidFill>
              <a:ln>
                <a:solidFill>
                  <a:sysClr val="window" lastClr="FFFFFF"/>
                </a:solid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Calibri" panose="020F0502020204030204"/>
                  <a:ea typeface="+mn-ea"/>
                  <a:cs typeface="+mn-cs"/>
                </a:endParaRPr>
              </a:p>
            </p:txBody>
          </p:sp>
          <p:cxnSp>
            <p:nvCxnSpPr>
              <p:cNvPr id="185" name="Straight Connector 184">
                <a:extLst>
                  <a:ext uri="{FF2B5EF4-FFF2-40B4-BE49-F238E27FC236}">
                    <a16:creationId xmlns:a16="http://schemas.microsoft.com/office/drawing/2014/main" id="{8C38B22A-7A12-1E45-915C-797E7E3880BF}"/>
                  </a:ext>
                </a:extLst>
              </p:cNvPr>
              <p:cNvCxnSpPr/>
              <p:nvPr/>
            </p:nvCxnSpPr>
            <p:spPr>
              <a:xfrm flipH="1">
                <a:off x="5796293" y="706349"/>
                <a:ext cx="4916" cy="1717923"/>
              </a:xfrm>
              <a:prstGeom prst="line">
                <a:avLst/>
              </a:prstGeom>
              <a:noFill/>
              <a:ln w="9525" cap="flat" cmpd="sng" algn="ctr">
                <a:solidFill>
                  <a:sysClr val="window" lastClr="FFFFFF">
                    <a:lumMod val="75000"/>
                    <a:lumOff val="25000"/>
                  </a:sysClr>
                </a:solidFill>
                <a:prstDash val="sysDash"/>
                <a:miter lim="800000"/>
              </a:ln>
              <a:effectLst/>
            </p:spPr>
          </p:cxnSp>
          <p:sp>
            <p:nvSpPr>
              <p:cNvPr id="186" name="Rounded Rectangle 185">
                <a:extLst>
                  <a:ext uri="{FF2B5EF4-FFF2-40B4-BE49-F238E27FC236}">
                    <a16:creationId xmlns:a16="http://schemas.microsoft.com/office/drawing/2014/main" id="{698333D5-12DF-7841-90BC-5FCFB13BDD10}"/>
                  </a:ext>
                </a:extLst>
              </p:cNvPr>
              <p:cNvSpPr/>
              <p:nvPr/>
            </p:nvSpPr>
            <p:spPr>
              <a:xfrm>
                <a:off x="3324123" y="420208"/>
                <a:ext cx="2476056" cy="295662"/>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latin typeface="Calibri" panose="020F0502020204030204"/>
                  <a:ea typeface="+mn-ea"/>
                  <a:cs typeface="+mn-cs"/>
                </a:endParaRPr>
              </a:p>
            </p:txBody>
          </p:sp>
          <p:cxnSp>
            <p:nvCxnSpPr>
              <p:cNvPr id="187" name="Straight Connector 186">
                <a:extLst>
                  <a:ext uri="{FF2B5EF4-FFF2-40B4-BE49-F238E27FC236}">
                    <a16:creationId xmlns:a16="http://schemas.microsoft.com/office/drawing/2014/main" id="{2E288A23-1936-8848-8A77-7165B8E4F850}"/>
                  </a:ext>
                </a:extLst>
              </p:cNvPr>
              <p:cNvCxnSpPr/>
              <p:nvPr/>
            </p:nvCxnSpPr>
            <p:spPr>
              <a:xfrm>
                <a:off x="3919869" y="1293951"/>
                <a:ext cx="4152900" cy="8861"/>
              </a:xfrm>
              <a:prstGeom prst="line">
                <a:avLst/>
              </a:prstGeom>
              <a:noFill/>
              <a:ln w="9525" cap="flat" cmpd="sng" algn="ctr">
                <a:solidFill>
                  <a:sysClr val="window" lastClr="FFFFFF">
                    <a:lumMod val="75000"/>
                    <a:lumOff val="25000"/>
                  </a:sysClr>
                </a:solidFill>
                <a:prstDash val="sysDash"/>
                <a:miter lim="800000"/>
              </a:ln>
              <a:effectLst/>
            </p:spPr>
          </p:cxnSp>
          <p:pic>
            <p:nvPicPr>
              <p:cNvPr id="188" name="Picture 187">
                <a:extLst>
                  <a:ext uri="{FF2B5EF4-FFF2-40B4-BE49-F238E27FC236}">
                    <a16:creationId xmlns:a16="http://schemas.microsoft.com/office/drawing/2014/main" id="{10586091-74C3-5F43-B279-5944A35523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10372" y="789698"/>
                <a:ext cx="158541" cy="158647"/>
              </a:xfrm>
              <a:prstGeom prst="rect">
                <a:avLst/>
              </a:prstGeom>
            </p:spPr>
          </p:pic>
          <p:pic>
            <p:nvPicPr>
              <p:cNvPr id="189" name="Picture 188">
                <a:extLst>
                  <a:ext uri="{FF2B5EF4-FFF2-40B4-BE49-F238E27FC236}">
                    <a16:creationId xmlns:a16="http://schemas.microsoft.com/office/drawing/2014/main" id="{2726373B-6E4C-3B42-B019-7D5C15950E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14285" y="1367556"/>
                <a:ext cx="158541" cy="158647"/>
              </a:xfrm>
              <a:prstGeom prst="rect">
                <a:avLst/>
              </a:prstGeom>
            </p:spPr>
          </p:pic>
          <p:pic>
            <p:nvPicPr>
              <p:cNvPr id="190" name="Picture 189">
                <a:extLst>
                  <a:ext uri="{FF2B5EF4-FFF2-40B4-BE49-F238E27FC236}">
                    <a16:creationId xmlns:a16="http://schemas.microsoft.com/office/drawing/2014/main" id="{97D08498-2E6C-684B-BC31-65F934F8A4D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14285" y="1985589"/>
                <a:ext cx="158541" cy="158647"/>
              </a:xfrm>
              <a:prstGeom prst="rect">
                <a:avLst/>
              </a:prstGeom>
            </p:spPr>
          </p:pic>
          <p:sp>
            <p:nvSpPr>
              <p:cNvPr id="191" name="Rounded Rectangle 190">
                <a:extLst>
                  <a:ext uri="{FF2B5EF4-FFF2-40B4-BE49-F238E27FC236}">
                    <a16:creationId xmlns:a16="http://schemas.microsoft.com/office/drawing/2014/main" id="{7DDE02C8-EC03-BF4E-9792-4C8DA0969822}"/>
                  </a:ext>
                </a:extLst>
              </p:cNvPr>
              <p:cNvSpPr/>
              <p:nvPr/>
            </p:nvSpPr>
            <p:spPr>
              <a:xfrm>
                <a:off x="3317889" y="1287641"/>
                <a:ext cx="685800" cy="574655"/>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Calibri" panose="020F0502020204030204"/>
                    <a:ea typeface="+mn-ea"/>
                    <a:cs typeface="+mn-cs"/>
                  </a:rPr>
                  <a:t>ZONE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ea typeface="+mn-ea"/>
                    <a:cs typeface="+mn-cs"/>
                  </a:rPr>
                  <a:t>Main Exit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ea typeface="+mn-ea"/>
                    <a:cs typeface="+mn-cs"/>
                  </a:rPr>
                  <a:t>Zone</a:t>
                </a:r>
              </a:p>
            </p:txBody>
          </p:sp>
          <p:sp>
            <p:nvSpPr>
              <p:cNvPr id="192" name="Rounded Rectangle 191">
                <a:extLst>
                  <a:ext uri="{FF2B5EF4-FFF2-40B4-BE49-F238E27FC236}">
                    <a16:creationId xmlns:a16="http://schemas.microsoft.com/office/drawing/2014/main" id="{25133F2D-6F0C-6B42-B917-08E6B146CDA3}"/>
                  </a:ext>
                </a:extLst>
              </p:cNvPr>
              <p:cNvSpPr/>
              <p:nvPr/>
            </p:nvSpPr>
            <p:spPr>
              <a:xfrm>
                <a:off x="3319794" y="1859141"/>
                <a:ext cx="685800" cy="574655"/>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Calibri" panose="020F0502020204030204"/>
                    <a:ea typeface="+mn-ea"/>
                    <a:cs typeface="+mn-cs"/>
                  </a:rPr>
                  <a:t>ZONE 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ea typeface="+mn-ea"/>
                    <a:cs typeface="+mn-cs"/>
                  </a:rPr>
                  <a:t>Critical Resources</a:t>
                </a:r>
              </a:p>
            </p:txBody>
          </p:sp>
          <p:sp>
            <p:nvSpPr>
              <p:cNvPr id="193" name="Rounded Rectangle 192">
                <a:extLst>
                  <a:ext uri="{FF2B5EF4-FFF2-40B4-BE49-F238E27FC236}">
                    <a16:creationId xmlns:a16="http://schemas.microsoft.com/office/drawing/2014/main" id="{D5D8114D-DAEC-2348-AAFD-C1A27F80023C}"/>
                  </a:ext>
                </a:extLst>
              </p:cNvPr>
              <p:cNvSpPr/>
              <p:nvPr/>
            </p:nvSpPr>
            <p:spPr>
              <a:xfrm>
                <a:off x="5802009" y="412877"/>
                <a:ext cx="2270760" cy="295662"/>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67ABD639-B911-B340-980D-A387238C8E27}"/>
                  </a:ext>
                </a:extLst>
              </p:cNvPr>
              <p:cNvSpPr/>
              <p:nvPr/>
            </p:nvSpPr>
            <p:spPr>
              <a:xfrm>
                <a:off x="5884958" y="509419"/>
                <a:ext cx="134527" cy="121920"/>
              </a:xfrm>
              <a:prstGeom prst="ellipse">
                <a:avLst/>
              </a:prstGeom>
              <a:solidFill>
                <a:srgbClr val="C00000"/>
              </a:solidFill>
              <a:ln>
                <a:solidFill>
                  <a:sysClr val="window" lastClr="FFFFFF"/>
                </a:solid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Calibri" panose="020F0502020204030204"/>
                  <a:ea typeface="+mn-ea"/>
                  <a:cs typeface="+mn-cs"/>
                </a:endParaRPr>
              </a:p>
            </p:txBody>
          </p:sp>
          <p:pic>
            <p:nvPicPr>
              <p:cNvPr id="196" name="Picture 195">
                <a:extLst>
                  <a:ext uri="{FF2B5EF4-FFF2-40B4-BE49-F238E27FC236}">
                    <a16:creationId xmlns:a16="http://schemas.microsoft.com/office/drawing/2014/main" id="{0403093C-F1D8-734A-8AF7-A5ACD9F502C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20703" y="878551"/>
                <a:ext cx="176498" cy="348058"/>
              </a:xfrm>
              <a:prstGeom prst="rect">
                <a:avLst/>
              </a:prstGeom>
            </p:spPr>
          </p:pic>
          <p:pic>
            <p:nvPicPr>
              <p:cNvPr id="197" name="Picture 196">
                <a:extLst>
                  <a:ext uri="{FF2B5EF4-FFF2-40B4-BE49-F238E27FC236}">
                    <a16:creationId xmlns:a16="http://schemas.microsoft.com/office/drawing/2014/main" id="{3BDF6C4F-55D1-0A4E-8FEE-2A9149144E4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0569" y="1415175"/>
                <a:ext cx="176498" cy="348058"/>
              </a:xfrm>
              <a:prstGeom prst="rect">
                <a:avLst/>
              </a:prstGeom>
            </p:spPr>
          </p:pic>
          <p:pic>
            <p:nvPicPr>
              <p:cNvPr id="198" name="Picture 197">
                <a:extLst>
                  <a:ext uri="{FF2B5EF4-FFF2-40B4-BE49-F238E27FC236}">
                    <a16:creationId xmlns:a16="http://schemas.microsoft.com/office/drawing/2014/main" id="{66C0D0FC-1061-3B41-AF8E-2CD7D403A5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01711" y="1963815"/>
                <a:ext cx="176498" cy="348058"/>
              </a:xfrm>
              <a:prstGeom prst="rect">
                <a:avLst/>
              </a:prstGeom>
            </p:spPr>
          </p:pic>
          <p:pic>
            <p:nvPicPr>
              <p:cNvPr id="199" name="Picture 198">
                <a:extLst>
                  <a:ext uri="{FF2B5EF4-FFF2-40B4-BE49-F238E27FC236}">
                    <a16:creationId xmlns:a16="http://schemas.microsoft.com/office/drawing/2014/main" id="{E0A3BB14-8AFF-F245-91D9-503E44BD7F4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91472" y="772636"/>
                <a:ext cx="410459" cy="410731"/>
              </a:xfrm>
              <a:prstGeom prst="rect">
                <a:avLst/>
              </a:prstGeom>
            </p:spPr>
          </p:pic>
          <p:pic>
            <p:nvPicPr>
              <p:cNvPr id="200" name="Picture 199">
                <a:extLst>
                  <a:ext uri="{FF2B5EF4-FFF2-40B4-BE49-F238E27FC236}">
                    <a16:creationId xmlns:a16="http://schemas.microsoft.com/office/drawing/2014/main" id="{EA43E91F-3269-F248-9A92-C85884E1867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56956" y="1382236"/>
                <a:ext cx="410459" cy="410731"/>
              </a:xfrm>
              <a:prstGeom prst="rect">
                <a:avLst/>
              </a:prstGeom>
            </p:spPr>
          </p:pic>
          <p:pic>
            <p:nvPicPr>
              <p:cNvPr id="201" name="Picture 200">
                <a:extLst>
                  <a:ext uri="{FF2B5EF4-FFF2-40B4-BE49-F238E27FC236}">
                    <a16:creationId xmlns:a16="http://schemas.microsoft.com/office/drawing/2014/main" id="{474D96F8-A954-8C44-A58E-78A4183F13F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56956" y="1962105"/>
                <a:ext cx="410459" cy="410731"/>
              </a:xfrm>
              <a:prstGeom prst="rect">
                <a:avLst/>
              </a:prstGeom>
            </p:spPr>
          </p:pic>
          <p:sp>
            <p:nvSpPr>
              <p:cNvPr id="202" name="TextBox 201">
                <a:extLst>
                  <a:ext uri="{FF2B5EF4-FFF2-40B4-BE49-F238E27FC236}">
                    <a16:creationId xmlns:a16="http://schemas.microsoft.com/office/drawing/2014/main" id="{BBD0C507-A621-7740-9329-AEF3BC3A7ED9}"/>
                  </a:ext>
                </a:extLst>
              </p:cNvPr>
              <p:cNvSpPr txBox="1"/>
              <p:nvPr/>
            </p:nvSpPr>
            <p:spPr>
              <a:xfrm>
                <a:off x="6437953" y="772636"/>
                <a:ext cx="153437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 Validates Threat to the Public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 Initiates Response Protocols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 Escalates Official Incident </a:t>
                </a:r>
              </a:p>
            </p:txBody>
          </p:sp>
          <p:sp>
            <p:nvSpPr>
              <p:cNvPr id="203" name="TextBox 202">
                <a:extLst>
                  <a:ext uri="{FF2B5EF4-FFF2-40B4-BE49-F238E27FC236}">
                    <a16:creationId xmlns:a16="http://schemas.microsoft.com/office/drawing/2014/main" id="{CEA9F9D6-93E5-7F4A-B3A1-7864560FDB31}"/>
                  </a:ext>
                </a:extLst>
              </p:cNvPr>
              <p:cNvSpPr txBox="1"/>
              <p:nvPr/>
            </p:nvSpPr>
            <p:spPr>
              <a:xfrm>
                <a:off x="6437953" y="1306036"/>
                <a:ext cx="172625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 Validates Threat to Internal Zones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 Initiates Response Protocols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 Escalates Official Incident </a:t>
                </a:r>
              </a:p>
            </p:txBody>
          </p:sp>
          <p:sp>
            <p:nvSpPr>
              <p:cNvPr id="204" name="TextBox 203">
                <a:extLst>
                  <a:ext uri="{FF2B5EF4-FFF2-40B4-BE49-F238E27FC236}">
                    <a16:creationId xmlns:a16="http://schemas.microsoft.com/office/drawing/2014/main" id="{5D76E6EE-A368-6F45-9DE0-40A0BC99637B}"/>
                  </a:ext>
                </a:extLst>
              </p:cNvPr>
              <p:cNvSpPr txBox="1"/>
              <p:nvPr/>
            </p:nvSpPr>
            <p:spPr>
              <a:xfrm>
                <a:off x="6437953" y="1915636"/>
                <a:ext cx="163068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 Validates Threat to Organization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 Initiates Response Protocols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 Escalates Official Incident </a:t>
                </a:r>
              </a:p>
            </p:txBody>
          </p:sp>
          <p:cxnSp>
            <p:nvCxnSpPr>
              <p:cNvPr id="205" name="Straight Connector 204">
                <a:extLst>
                  <a:ext uri="{FF2B5EF4-FFF2-40B4-BE49-F238E27FC236}">
                    <a16:creationId xmlns:a16="http://schemas.microsoft.com/office/drawing/2014/main" id="{DF37409E-082E-6941-B5BE-7914022B42A1}"/>
                  </a:ext>
                </a:extLst>
              </p:cNvPr>
              <p:cNvCxnSpPr/>
              <p:nvPr/>
            </p:nvCxnSpPr>
            <p:spPr>
              <a:xfrm>
                <a:off x="3919869" y="1862293"/>
                <a:ext cx="4152900" cy="2232"/>
              </a:xfrm>
              <a:prstGeom prst="line">
                <a:avLst/>
              </a:prstGeom>
              <a:noFill/>
              <a:ln w="9525" cap="flat" cmpd="sng" algn="ctr">
                <a:solidFill>
                  <a:sysClr val="window" lastClr="FFFFFF">
                    <a:lumMod val="75000"/>
                    <a:lumOff val="25000"/>
                  </a:sysClr>
                </a:solidFill>
                <a:prstDash val="sysDash"/>
                <a:miter lim="800000"/>
              </a:ln>
              <a:effectLst/>
            </p:spPr>
          </p:cxnSp>
          <p:cxnSp>
            <p:nvCxnSpPr>
              <p:cNvPr id="206" name="Straight Connector 205">
                <a:extLst>
                  <a:ext uri="{FF2B5EF4-FFF2-40B4-BE49-F238E27FC236}">
                    <a16:creationId xmlns:a16="http://schemas.microsoft.com/office/drawing/2014/main" id="{4C33D16F-A123-6940-9CA1-24191C68152E}"/>
                  </a:ext>
                </a:extLst>
              </p:cNvPr>
              <p:cNvCxnSpPr/>
              <p:nvPr/>
            </p:nvCxnSpPr>
            <p:spPr>
              <a:xfrm flipH="1">
                <a:off x="8065149" y="710722"/>
                <a:ext cx="4916" cy="1717923"/>
              </a:xfrm>
              <a:prstGeom prst="line">
                <a:avLst/>
              </a:prstGeom>
              <a:noFill/>
              <a:ln w="9525" cap="flat" cmpd="sng" algn="ctr">
                <a:solidFill>
                  <a:sysClr val="window" lastClr="FFFFFF">
                    <a:lumMod val="75000"/>
                    <a:lumOff val="25000"/>
                  </a:sysClr>
                </a:solidFill>
                <a:prstDash val="sysDash"/>
                <a:miter lim="800000"/>
              </a:ln>
              <a:effectLst/>
            </p:spPr>
          </p:cxnSp>
          <p:sp>
            <p:nvSpPr>
              <p:cNvPr id="207" name="TextBox 206">
                <a:extLst>
                  <a:ext uri="{FF2B5EF4-FFF2-40B4-BE49-F238E27FC236}">
                    <a16:creationId xmlns:a16="http://schemas.microsoft.com/office/drawing/2014/main" id="{9FCC88E1-5DC0-F040-8B28-ABBC51584A0D}"/>
                  </a:ext>
                </a:extLst>
              </p:cNvPr>
              <p:cNvSpPr txBox="1"/>
              <p:nvPr/>
            </p:nvSpPr>
            <p:spPr>
              <a:xfrm>
                <a:off x="4558777" y="696436"/>
                <a:ext cx="118989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Monitors Public Zone</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Follows Procedures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Dispatches Alarms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Creates Tickets</a:t>
                </a:r>
              </a:p>
            </p:txBody>
          </p:sp>
          <p:sp>
            <p:nvSpPr>
              <p:cNvPr id="208" name="TextBox 207">
                <a:extLst>
                  <a:ext uri="{FF2B5EF4-FFF2-40B4-BE49-F238E27FC236}">
                    <a16:creationId xmlns:a16="http://schemas.microsoft.com/office/drawing/2014/main" id="{5A99B2C8-8518-AC46-9573-C6E6B4073528}"/>
                  </a:ext>
                </a:extLst>
              </p:cNvPr>
              <p:cNvSpPr txBox="1"/>
              <p:nvPr/>
            </p:nvSpPr>
            <p:spPr>
              <a:xfrm>
                <a:off x="4549133" y="1306036"/>
                <a:ext cx="118989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Monitors Exit Zone</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Follows Procedures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Dispatches Alarms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Creates Tickets</a:t>
                </a:r>
              </a:p>
            </p:txBody>
          </p:sp>
          <p:sp>
            <p:nvSpPr>
              <p:cNvPr id="209" name="TextBox 208">
                <a:extLst>
                  <a:ext uri="{FF2B5EF4-FFF2-40B4-BE49-F238E27FC236}">
                    <a16:creationId xmlns:a16="http://schemas.microsoft.com/office/drawing/2014/main" id="{AC673440-B395-0D44-82C2-4B05E4B8F646}"/>
                  </a:ext>
                </a:extLst>
              </p:cNvPr>
              <p:cNvSpPr txBox="1"/>
              <p:nvPr/>
            </p:nvSpPr>
            <p:spPr>
              <a:xfrm>
                <a:off x="4558777" y="1864261"/>
                <a:ext cx="118989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effectLst/>
                    <a:uLnTx/>
                    <a:uFillTx/>
                    <a:latin typeface="Calibri" panose="020F0502020204030204"/>
                  </a:rPr>
                  <a:t>Monitors Core Zone</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Follows Procedures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Dispatches Alarms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800" b="1" i="0" u="none" strike="noStrike" kern="0" cap="none" spc="0" normalizeH="0" baseline="0" noProof="0" dirty="0">
                    <a:ln>
                      <a:noFill/>
                    </a:ln>
                    <a:effectLst/>
                    <a:uLnTx/>
                    <a:uFillTx/>
                    <a:latin typeface="Calibri" panose="020F0502020204030204"/>
                  </a:rPr>
                  <a:t>Creates Tickets</a:t>
                </a:r>
              </a:p>
            </p:txBody>
          </p:sp>
        </p:grpSp>
      </p:grpSp>
      <p:pic>
        <p:nvPicPr>
          <p:cNvPr id="8" name="Google Shape;349;p38">
            <a:extLst>
              <a:ext uri="{FF2B5EF4-FFF2-40B4-BE49-F238E27FC236}">
                <a16:creationId xmlns:a16="http://schemas.microsoft.com/office/drawing/2014/main" id="{9B14963A-6BC2-B947-90C9-754D683FF48E}"/>
              </a:ext>
            </a:extLst>
          </p:cNvPr>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7721487" y="2743200"/>
            <a:ext cx="3967289" cy="3321223"/>
          </a:xfrm>
          <a:prstGeom prst="rect">
            <a:avLst/>
          </a:prstGeom>
          <a:noFill/>
          <a:ln>
            <a:noFill/>
          </a:ln>
        </p:spPr>
      </p:pic>
    </p:spTree>
    <p:extLst>
      <p:ext uri="{BB962C8B-B14F-4D97-AF65-F5344CB8AC3E}">
        <p14:creationId xmlns:p14="http://schemas.microsoft.com/office/powerpoint/2010/main" val="2472556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t>Architecting for Network Visibility &amp; Detection: NSM</a:t>
            </a:r>
          </a:p>
        </p:txBody>
      </p:sp>
      <p:sp>
        <p:nvSpPr>
          <p:cNvPr id="4" name="Slide Number Placeholder 2">
            <a:extLst>
              <a:ext uri="{FF2B5EF4-FFF2-40B4-BE49-F238E27FC236}">
                <a16:creationId xmlns:a16="http://schemas.microsoft.com/office/drawing/2014/main" id="{2A17F849-3173-0B41-AC1A-A63B9547FAA4}"/>
              </a:ext>
            </a:extLst>
          </p:cNvPr>
          <p:cNvSpPr>
            <a:spLocks noGrp="1"/>
          </p:cNvSpPr>
          <p:nvPr>
            <p:ph type="sldNum" sz="quarter" idx="11"/>
          </p:nvPr>
        </p:nvSpPr>
        <p:spPr>
          <a:xfrm>
            <a:off x="11536680" y="6311900"/>
            <a:ext cx="653796" cy="546101"/>
          </a:xfrm>
        </p:spPr>
        <p:txBody>
          <a:bodyPr/>
          <a:lstStyle/>
          <a:p>
            <a:fld id="{A12C446D-6113-E749-B2D6-33109B9D4DC9}" type="slidenum">
              <a:rPr lang="en-US" smtClean="0"/>
              <a:pPr/>
              <a:t>12</a:t>
            </a:fld>
            <a:endParaRPr lang="en-US" dirty="0"/>
          </a:p>
        </p:txBody>
      </p:sp>
    </p:spTree>
    <p:extLst>
      <p:ext uri="{BB962C8B-B14F-4D97-AF65-F5344CB8AC3E}">
        <p14:creationId xmlns:p14="http://schemas.microsoft.com/office/powerpoint/2010/main" val="166836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418C-219E-B542-9BC6-57945A261399}"/>
              </a:ext>
            </a:extLst>
          </p:cNvPr>
          <p:cNvSpPr>
            <a:spLocks noGrp="1"/>
          </p:cNvSpPr>
          <p:nvPr>
            <p:ph type="title"/>
          </p:nvPr>
        </p:nvSpPr>
        <p:spPr/>
        <p:txBody>
          <a:bodyPr/>
          <a:lstStyle/>
          <a:p>
            <a:r>
              <a:rPr lang="en-US" dirty="0"/>
              <a:t>Alert Driven Workflows vs. </a:t>
            </a:r>
            <a:r>
              <a:rPr lang="en-US" u="sng" dirty="0"/>
              <a:t>Data</a:t>
            </a:r>
            <a:r>
              <a:rPr lang="en-US" dirty="0"/>
              <a:t> Driven Workflows</a:t>
            </a:r>
          </a:p>
        </p:txBody>
      </p:sp>
      <p:sp>
        <p:nvSpPr>
          <p:cNvPr id="6" name="Content Placeholder 5">
            <a:extLst>
              <a:ext uri="{FF2B5EF4-FFF2-40B4-BE49-F238E27FC236}">
                <a16:creationId xmlns:a16="http://schemas.microsoft.com/office/drawing/2014/main" id="{592EAA49-1BB7-0B4E-9922-115843F830DA}"/>
              </a:ext>
            </a:extLst>
          </p:cNvPr>
          <p:cNvSpPr>
            <a:spLocks noGrp="1"/>
          </p:cNvSpPr>
          <p:nvPr>
            <p:ph idx="1"/>
          </p:nvPr>
        </p:nvSpPr>
        <p:spPr>
          <a:xfrm>
            <a:off x="655320" y="1295400"/>
            <a:ext cx="7421879" cy="4876800"/>
          </a:xfrm>
        </p:spPr>
        <p:txBody>
          <a:bodyPr/>
          <a:lstStyle/>
          <a:p>
            <a:pPr marL="457200" indent="-457200">
              <a:buFont typeface="Arial" panose="020B0604020202020204" pitchFamily="34" charset="0"/>
              <a:buChar char="•"/>
            </a:pPr>
            <a:r>
              <a:rPr lang="en-US" dirty="0"/>
              <a:t>Most security operations teams live in an alert driven world</a:t>
            </a:r>
          </a:p>
          <a:p>
            <a:pPr marL="457200" indent="-457200">
              <a:buFont typeface="Arial" panose="020B0604020202020204" pitchFamily="34" charset="0"/>
              <a:buChar char="•"/>
            </a:pPr>
            <a:r>
              <a:rPr lang="en-US" dirty="0"/>
              <a:t>Alerts provide only the </a:t>
            </a:r>
            <a:r>
              <a:rPr lang="en-US" b="1" u="sng" dirty="0"/>
              <a:t>initial</a:t>
            </a:r>
            <a:r>
              <a:rPr lang="en-US" dirty="0"/>
              <a:t> point for an investigation, but often additional context is needed to determine what to do next</a:t>
            </a:r>
          </a:p>
          <a:p>
            <a:pPr marL="457200" indent="-457200">
              <a:buFont typeface="Arial" panose="020B0604020202020204" pitchFamily="34" charset="0"/>
              <a:buChar char="•"/>
            </a:pPr>
            <a:r>
              <a:rPr lang="en-US" dirty="0"/>
              <a:t>NSM provides additional data needed to “pull a thread” (go, hunt, explore) vs reactively waiting for an alert</a:t>
            </a:r>
          </a:p>
          <a:p>
            <a:endParaRPr lang="en-US" dirty="0"/>
          </a:p>
        </p:txBody>
      </p:sp>
      <p:pic>
        <p:nvPicPr>
          <p:cNvPr id="7" name="Picture 6">
            <a:extLst>
              <a:ext uri="{FF2B5EF4-FFF2-40B4-BE49-F238E27FC236}">
                <a16:creationId xmlns:a16="http://schemas.microsoft.com/office/drawing/2014/main" id="{E895A3B0-9F00-9C44-9F44-8F18C55D23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8173" y="2314575"/>
            <a:ext cx="3348507" cy="2228850"/>
          </a:xfrm>
          <a:prstGeom prst="rect">
            <a:avLst/>
          </a:prstGeom>
        </p:spPr>
      </p:pic>
    </p:spTree>
    <p:extLst>
      <p:ext uri="{BB962C8B-B14F-4D97-AF65-F5344CB8AC3E}">
        <p14:creationId xmlns:p14="http://schemas.microsoft.com/office/powerpoint/2010/main" val="1514940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A1B5-D470-0C41-9CE7-2A5C440608CF}"/>
              </a:ext>
            </a:extLst>
          </p:cNvPr>
          <p:cNvSpPr>
            <a:spLocks noGrp="1"/>
          </p:cNvSpPr>
          <p:nvPr>
            <p:ph type="title"/>
          </p:nvPr>
        </p:nvSpPr>
        <p:spPr/>
        <p:txBody>
          <a:bodyPr/>
          <a:lstStyle/>
          <a:p>
            <a:r>
              <a:rPr lang="en-US" dirty="0"/>
              <a:t>Behavioral Based NSM with </a:t>
            </a:r>
            <a:r>
              <a:rPr lang="en-US" dirty="0" err="1"/>
              <a:t>Zeek</a:t>
            </a:r>
            <a:r>
              <a:rPr lang="en-US" dirty="0"/>
              <a:t> IDS</a:t>
            </a:r>
          </a:p>
        </p:txBody>
      </p:sp>
      <p:sp>
        <p:nvSpPr>
          <p:cNvPr id="4" name="Text Placeholder 3">
            <a:extLst>
              <a:ext uri="{FF2B5EF4-FFF2-40B4-BE49-F238E27FC236}">
                <a16:creationId xmlns:a16="http://schemas.microsoft.com/office/drawing/2014/main" id="{0075A0F7-A649-4549-AB0F-F4B3CA00C71F}"/>
              </a:ext>
            </a:extLst>
          </p:cNvPr>
          <p:cNvSpPr>
            <a:spLocks noGrp="1"/>
          </p:cNvSpPr>
          <p:nvPr>
            <p:ph idx="1"/>
          </p:nvPr>
        </p:nvSpPr>
        <p:spPr/>
        <p:txBody>
          <a:bodyPr/>
          <a:lstStyle/>
          <a:p>
            <a:r>
              <a:rPr lang="en-US" sz="2800" dirty="0"/>
              <a:t>Zeek</a:t>
            </a:r>
            <a:r>
              <a:rPr lang="en-US" sz="2800" baseline="30000" dirty="0"/>
              <a:t>1</a:t>
            </a:r>
            <a:r>
              <a:rPr lang="en-US" sz="2800" dirty="0"/>
              <a:t> (Bro - 1995) enhances network visibility beyond traditional signature-based detection through protocol decoding. </a:t>
            </a:r>
          </a:p>
          <a:p>
            <a:pPr marL="457200" indent="-457200">
              <a:buFont typeface="Arial" panose="020B0604020202020204" pitchFamily="34" charset="0"/>
              <a:buChar char="•"/>
            </a:pPr>
            <a:r>
              <a:rPr lang="en-US" sz="2400" dirty="0"/>
              <a:t>IDS++: a </a:t>
            </a:r>
            <a:r>
              <a:rPr lang="en-US" sz="2400" b="1" dirty="0"/>
              <a:t>Network Programming Language</a:t>
            </a:r>
          </a:p>
          <a:p>
            <a:pPr marL="457200" indent="-457200">
              <a:buFont typeface="Arial" panose="020B0604020202020204" pitchFamily="34" charset="0"/>
              <a:buChar char="•"/>
            </a:pPr>
            <a:r>
              <a:rPr lang="en-US" sz="2400" dirty="0"/>
              <a:t>Provides full context of all activity related to network events:</a:t>
            </a:r>
          </a:p>
          <a:p>
            <a:pPr lvl="3"/>
            <a:r>
              <a:rPr lang="en-US" sz="1800" dirty="0"/>
              <a:t>What domains a host queries</a:t>
            </a:r>
          </a:p>
          <a:p>
            <a:pPr lvl="3"/>
            <a:r>
              <a:rPr lang="en-US" sz="1800" dirty="0"/>
              <a:t>What SSL certificates are used</a:t>
            </a:r>
          </a:p>
          <a:p>
            <a:pPr lvl="3"/>
            <a:r>
              <a:rPr lang="en-US" sz="1800" dirty="0"/>
              <a:t>What files are downloaded</a:t>
            </a:r>
          </a:p>
          <a:p>
            <a:pPr lvl="3"/>
            <a:r>
              <a:rPr lang="en-US" sz="1800" dirty="0"/>
              <a:t>Any FTP/SMTP/IRC/SQL activity, </a:t>
            </a:r>
            <a:r>
              <a:rPr lang="en-US" sz="1800" dirty="0" err="1"/>
              <a:t>etc</a:t>
            </a:r>
            <a:r>
              <a:rPr lang="en-US" sz="1800" dirty="0"/>
              <a:t> </a:t>
            </a:r>
          </a:p>
          <a:p>
            <a:pPr lvl="3"/>
            <a:r>
              <a:rPr lang="en-US" sz="1800" dirty="0"/>
              <a:t>What User Agents are used</a:t>
            </a:r>
            <a:endParaRPr lang="en-US" dirty="0"/>
          </a:p>
          <a:p>
            <a:r>
              <a:rPr lang="en-US" sz="2800" dirty="0"/>
              <a:t>Provides a flexible framework that facilitates customized, in-depth monitoring beyond traditional IDS</a:t>
            </a:r>
          </a:p>
        </p:txBody>
      </p:sp>
      <p:pic>
        <p:nvPicPr>
          <p:cNvPr id="5" name="Picture 4">
            <a:extLst>
              <a:ext uri="{FF2B5EF4-FFF2-40B4-BE49-F238E27FC236}">
                <a16:creationId xmlns:a16="http://schemas.microsoft.com/office/drawing/2014/main" id="{DB61FDA2-FC77-1744-98F6-C0A0AE591E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2800" y="3581400"/>
            <a:ext cx="1193006" cy="1143000"/>
          </a:xfrm>
          <a:prstGeom prst="rect">
            <a:avLst/>
          </a:prstGeom>
        </p:spPr>
      </p:pic>
    </p:spTree>
    <p:extLst>
      <p:ext uri="{BB962C8B-B14F-4D97-AF65-F5344CB8AC3E}">
        <p14:creationId xmlns:p14="http://schemas.microsoft.com/office/powerpoint/2010/main" val="1605856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2C57AC-E3AF-443E-9E1A-8CB88242252B}"/>
              </a:ext>
            </a:extLst>
          </p:cNvPr>
          <p:cNvSpPr>
            <a:spLocks noGrp="1"/>
          </p:cNvSpPr>
          <p:nvPr>
            <p:ph type="title"/>
          </p:nvPr>
        </p:nvSpPr>
        <p:spPr/>
        <p:txBody>
          <a:bodyPr/>
          <a:lstStyle/>
          <a:p>
            <a:r>
              <a:rPr lang="en-US" dirty="0" err="1"/>
              <a:t>Zeek</a:t>
            </a:r>
            <a:endParaRPr lang="en-US" baseline="30000" dirty="0"/>
          </a:p>
        </p:txBody>
      </p:sp>
      <p:sp>
        <p:nvSpPr>
          <p:cNvPr id="6" name="Content Placeholder 5">
            <a:extLst>
              <a:ext uri="{FF2B5EF4-FFF2-40B4-BE49-F238E27FC236}">
                <a16:creationId xmlns:a16="http://schemas.microsoft.com/office/drawing/2014/main" id="{C3166046-2FDB-4984-94B6-C176E58238C2}"/>
              </a:ext>
            </a:extLst>
          </p:cNvPr>
          <p:cNvSpPr>
            <a:spLocks noGrp="1"/>
          </p:cNvSpPr>
          <p:nvPr>
            <p:ph idx="1"/>
          </p:nvPr>
        </p:nvSpPr>
        <p:spPr/>
        <p:txBody>
          <a:bodyPr/>
          <a:lstStyle/>
          <a:p>
            <a:r>
              <a:rPr lang="en-US" dirty="0"/>
              <a:t>Suricata is both an IDS and NSM in that it creates logs</a:t>
            </a:r>
          </a:p>
          <a:p>
            <a:pPr marL="457200" indent="-457200">
              <a:buFont typeface="Arial" panose="020B0604020202020204" pitchFamily="34" charset="0"/>
              <a:buChar char="•"/>
            </a:pPr>
            <a:r>
              <a:rPr lang="en-US" dirty="0" err="1"/>
              <a:t>Zeek</a:t>
            </a:r>
            <a:r>
              <a:rPr lang="en-US" dirty="0"/>
              <a:t> is built for creating logs from network traffic</a:t>
            </a:r>
          </a:p>
          <a:p>
            <a:pPr marL="457200" indent="-457200">
              <a:buFont typeface="Arial" panose="020B0604020202020204" pitchFamily="34" charset="0"/>
              <a:buChar char="•"/>
            </a:pPr>
            <a:r>
              <a:rPr lang="en-US" dirty="0"/>
              <a:t>Requires sensor placement and network visibility</a:t>
            </a:r>
          </a:p>
        </p:txBody>
      </p:sp>
      <p:graphicFrame>
        <p:nvGraphicFramePr>
          <p:cNvPr id="7" name="Table 6">
            <a:extLst>
              <a:ext uri="{FF2B5EF4-FFF2-40B4-BE49-F238E27FC236}">
                <a16:creationId xmlns:a16="http://schemas.microsoft.com/office/drawing/2014/main" id="{F03C7264-63A1-4CF4-ABEE-0246DD153DE0}"/>
              </a:ext>
            </a:extLst>
          </p:cNvPr>
          <p:cNvGraphicFramePr>
            <a:graphicFrameLocks noGrp="1"/>
          </p:cNvGraphicFramePr>
          <p:nvPr>
            <p:extLst/>
          </p:nvPr>
        </p:nvGraphicFramePr>
        <p:xfrm>
          <a:off x="411479" y="3403600"/>
          <a:ext cx="11369041" cy="2682240"/>
        </p:xfrm>
        <a:graphic>
          <a:graphicData uri="http://schemas.openxmlformats.org/drawingml/2006/table">
            <a:tbl>
              <a:tblPr firstRow="1" bandRow="1">
                <a:tableStyleId>{7DF18680-E054-41AD-8BC1-D1AEF772440D}</a:tableStyleId>
              </a:tblPr>
              <a:tblGrid>
                <a:gridCol w="1539240">
                  <a:extLst>
                    <a:ext uri="{9D8B030D-6E8A-4147-A177-3AD203B41FA5}">
                      <a16:colId xmlns:a16="http://schemas.microsoft.com/office/drawing/2014/main" val="2405899557"/>
                    </a:ext>
                  </a:extLst>
                </a:gridCol>
                <a:gridCol w="1600200">
                  <a:extLst>
                    <a:ext uri="{9D8B030D-6E8A-4147-A177-3AD203B41FA5}">
                      <a16:colId xmlns:a16="http://schemas.microsoft.com/office/drawing/2014/main" val="25266164"/>
                    </a:ext>
                  </a:extLst>
                </a:gridCol>
                <a:gridCol w="1676400">
                  <a:extLst>
                    <a:ext uri="{9D8B030D-6E8A-4147-A177-3AD203B41FA5}">
                      <a16:colId xmlns:a16="http://schemas.microsoft.com/office/drawing/2014/main" val="3860734720"/>
                    </a:ext>
                  </a:extLst>
                </a:gridCol>
                <a:gridCol w="2133600">
                  <a:extLst>
                    <a:ext uri="{9D8B030D-6E8A-4147-A177-3AD203B41FA5}">
                      <a16:colId xmlns:a16="http://schemas.microsoft.com/office/drawing/2014/main" val="506345646"/>
                    </a:ext>
                  </a:extLst>
                </a:gridCol>
                <a:gridCol w="1295400">
                  <a:extLst>
                    <a:ext uri="{9D8B030D-6E8A-4147-A177-3AD203B41FA5}">
                      <a16:colId xmlns:a16="http://schemas.microsoft.com/office/drawing/2014/main" val="1316803330"/>
                    </a:ext>
                  </a:extLst>
                </a:gridCol>
                <a:gridCol w="1143000">
                  <a:extLst>
                    <a:ext uri="{9D8B030D-6E8A-4147-A177-3AD203B41FA5}">
                      <a16:colId xmlns:a16="http://schemas.microsoft.com/office/drawing/2014/main" val="2928448445"/>
                    </a:ext>
                  </a:extLst>
                </a:gridCol>
                <a:gridCol w="1981201">
                  <a:extLst>
                    <a:ext uri="{9D8B030D-6E8A-4147-A177-3AD203B41FA5}">
                      <a16:colId xmlns:a16="http://schemas.microsoft.com/office/drawing/2014/main" val="1388325920"/>
                    </a:ext>
                  </a:extLst>
                </a:gridCol>
              </a:tblGrid>
              <a:tr h="370840">
                <a:tc gridSpan="5">
                  <a:txBody>
                    <a:bodyPr/>
                    <a:lstStyle/>
                    <a:p>
                      <a:r>
                        <a:rPr lang="en-US" sz="2000" dirty="0"/>
                        <a:t>Network Protocols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r>
                        <a:rPr lang="en-US" sz="2000" dirty="0"/>
                        <a:t>Files</a:t>
                      </a:r>
                      <a:endParaRPr lang="en-US" dirty="0"/>
                    </a:p>
                  </a:txBody>
                  <a:tcPr>
                    <a:solidFill>
                      <a:schemeClr val="accent5">
                        <a:lumMod val="75000"/>
                      </a:schemeClr>
                    </a:solidFill>
                  </a:tcPr>
                </a:tc>
                <a:tc>
                  <a:txBody>
                    <a:bodyPr/>
                    <a:lstStyle/>
                    <a:p>
                      <a:r>
                        <a:rPr lang="en-US" sz="2000" dirty="0"/>
                        <a:t>Detection</a:t>
                      </a:r>
                    </a:p>
                  </a:txBody>
                  <a:tcPr>
                    <a:solidFill>
                      <a:schemeClr val="accent5">
                        <a:lumMod val="50000"/>
                      </a:schemeClr>
                    </a:solidFill>
                  </a:tcPr>
                </a:tc>
                <a:extLst>
                  <a:ext uri="{0D108BD9-81ED-4DB2-BD59-A6C34878D82A}">
                    <a16:rowId xmlns:a16="http://schemas.microsoft.com/office/drawing/2014/main" val="1421523333"/>
                  </a:ext>
                </a:extLst>
              </a:tr>
              <a:tr h="370840">
                <a:tc>
                  <a:txBody>
                    <a:bodyPr/>
                    <a:lstStyle/>
                    <a:p>
                      <a:r>
                        <a:rPr lang="en-US" sz="1900" dirty="0"/>
                        <a:t>conn.log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http.log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radius.log</a:t>
                      </a:r>
                    </a:p>
                  </a:txBody>
                  <a:tcPr/>
                </a:tc>
                <a:tc>
                  <a:txBody>
                    <a:bodyPr/>
                    <a:lstStyle/>
                    <a:p>
                      <a:r>
                        <a:rPr lang="en-US" sz="1900" dirty="0"/>
                        <a:t>smb_mapping.log</a:t>
                      </a:r>
                    </a:p>
                  </a:txBody>
                  <a:tcPr/>
                </a:tc>
                <a:tc>
                  <a:txBody>
                    <a:bodyPr/>
                    <a:lstStyle/>
                    <a:p>
                      <a:r>
                        <a:rPr lang="en-US" sz="1900" dirty="0"/>
                        <a:t>syslog.log</a:t>
                      </a:r>
                    </a:p>
                  </a:txBody>
                  <a:tcPr/>
                </a:tc>
                <a:tc>
                  <a:txBody>
                    <a:bodyPr/>
                    <a:lstStyle/>
                    <a:p>
                      <a:r>
                        <a:rPr lang="en-US" sz="1900" dirty="0"/>
                        <a:t>files.log</a:t>
                      </a:r>
                    </a:p>
                  </a:txBody>
                  <a:tcPr/>
                </a:tc>
                <a:tc>
                  <a:txBody>
                    <a:bodyPr/>
                    <a:lstStyle/>
                    <a:p>
                      <a:r>
                        <a:rPr lang="en-US" sz="1900" dirty="0"/>
                        <a:t>intel.log</a:t>
                      </a:r>
                    </a:p>
                  </a:txBody>
                  <a:tcPr/>
                </a:tc>
                <a:extLst>
                  <a:ext uri="{0D108BD9-81ED-4DB2-BD59-A6C34878D82A}">
                    <a16:rowId xmlns:a16="http://schemas.microsoft.com/office/drawing/2014/main" val="2114300407"/>
                  </a:ext>
                </a:extLst>
              </a:tr>
              <a:tr h="370840">
                <a:tc>
                  <a:txBody>
                    <a:bodyPr/>
                    <a:lstStyle/>
                    <a:p>
                      <a:r>
                        <a:rPr lang="en-US" sz="1900" dirty="0"/>
                        <a:t>dce_rpc.log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irc.log</a:t>
                      </a:r>
                    </a:p>
                  </a:txBody>
                  <a:tcPr/>
                </a:tc>
                <a:tc>
                  <a:txBody>
                    <a:bodyPr/>
                    <a:lstStyle/>
                    <a:p>
                      <a:r>
                        <a:rPr lang="en-US" sz="1900" dirty="0"/>
                        <a:t>rdp.log</a:t>
                      </a:r>
                    </a:p>
                  </a:txBody>
                  <a:tcPr/>
                </a:tc>
                <a:tc>
                  <a:txBody>
                    <a:bodyPr/>
                    <a:lstStyle/>
                    <a:p>
                      <a:r>
                        <a:rPr lang="en-US" sz="1900" dirty="0"/>
                        <a:t>smtp.log</a:t>
                      </a:r>
                    </a:p>
                  </a:txBody>
                  <a:tcPr/>
                </a:tc>
                <a:tc>
                  <a:txBody>
                    <a:bodyPr/>
                    <a:lstStyle/>
                    <a:p>
                      <a:r>
                        <a:rPr lang="en-US" sz="1900" dirty="0"/>
                        <a:t>tunnel.log</a:t>
                      </a:r>
                    </a:p>
                  </a:txBody>
                  <a:tcPr/>
                </a:tc>
                <a:tc>
                  <a:txBody>
                    <a:bodyPr/>
                    <a:lstStyle/>
                    <a:p>
                      <a:r>
                        <a:rPr lang="en-US" sz="1900" dirty="0"/>
                        <a:t>pe.log</a:t>
                      </a:r>
                    </a:p>
                  </a:txBody>
                  <a:tcPr/>
                </a:tc>
                <a:tc>
                  <a:txBody>
                    <a:bodyPr/>
                    <a:lstStyle/>
                    <a:p>
                      <a:r>
                        <a:rPr lang="en-US" sz="1900" dirty="0"/>
                        <a:t>notice.log</a:t>
                      </a:r>
                    </a:p>
                  </a:txBody>
                  <a:tcPr/>
                </a:tc>
                <a:extLst>
                  <a:ext uri="{0D108BD9-81ED-4DB2-BD59-A6C34878D82A}">
                    <a16:rowId xmlns:a16="http://schemas.microsoft.com/office/drawing/2014/main" val="2900267555"/>
                  </a:ext>
                </a:extLst>
              </a:tr>
              <a:tr h="370840">
                <a:tc>
                  <a:txBody>
                    <a:bodyPr/>
                    <a:lstStyle/>
                    <a:p>
                      <a:r>
                        <a:rPr lang="en-US" sz="1900" dirty="0"/>
                        <a:t>dhcp.log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kerberos.log</a:t>
                      </a:r>
                    </a:p>
                  </a:txBody>
                  <a:tcPr/>
                </a:tc>
                <a:tc>
                  <a:txBody>
                    <a:bodyPr/>
                    <a:lstStyle/>
                    <a:p>
                      <a:r>
                        <a:rPr lang="en-US" sz="1900" dirty="0"/>
                        <a:t>rfb.log</a:t>
                      </a:r>
                    </a:p>
                  </a:txBody>
                  <a:tcPr/>
                </a:tc>
                <a:tc>
                  <a:txBody>
                    <a:bodyPr/>
                    <a:lstStyle/>
                    <a:p>
                      <a:r>
                        <a:rPr lang="en-US" sz="1900" dirty="0"/>
                        <a:t>snmp.log</a:t>
                      </a:r>
                    </a:p>
                  </a:txBody>
                  <a:tcPr/>
                </a:tc>
                <a:tc>
                  <a:txBody>
                    <a:bodyPr/>
                    <a:lstStyle/>
                    <a:p>
                      <a:endParaRPr lang="en-US" sz="1900"/>
                    </a:p>
                  </a:txBody>
                  <a:tcPr/>
                </a:tc>
                <a:tc>
                  <a:txBody>
                    <a:bodyPr/>
                    <a:lstStyle/>
                    <a:p>
                      <a:r>
                        <a:rPr lang="en-US" sz="1900" dirty="0"/>
                        <a:t>x509.log</a:t>
                      </a:r>
                    </a:p>
                  </a:txBody>
                  <a:tcPr/>
                </a:tc>
                <a:tc>
                  <a:txBody>
                    <a:bodyPr/>
                    <a:lstStyle/>
                    <a:p>
                      <a:r>
                        <a:rPr lang="en-US" sz="1900" dirty="0"/>
                        <a:t>signatures.log</a:t>
                      </a:r>
                    </a:p>
                  </a:txBody>
                  <a:tcPr/>
                </a:tc>
                <a:extLst>
                  <a:ext uri="{0D108BD9-81ED-4DB2-BD59-A6C34878D82A}">
                    <a16:rowId xmlns:a16="http://schemas.microsoft.com/office/drawing/2014/main" val="2456282023"/>
                  </a:ext>
                </a:extLst>
              </a:tr>
              <a:tr h="370840">
                <a:tc>
                  <a:txBody>
                    <a:bodyPr/>
                    <a:lstStyle/>
                    <a:p>
                      <a:r>
                        <a:rPr lang="en-US" sz="1900" dirty="0"/>
                        <a:t>dnp3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modbus.log</a:t>
                      </a:r>
                    </a:p>
                  </a:txBody>
                  <a:tcPr/>
                </a:tc>
                <a:tc>
                  <a:txBody>
                    <a:bodyPr/>
                    <a:lstStyle/>
                    <a:p>
                      <a:r>
                        <a:rPr lang="en-US" sz="1900" dirty="0"/>
                        <a:t>sip.log</a:t>
                      </a:r>
                    </a:p>
                  </a:txBody>
                  <a:tcPr/>
                </a:tc>
                <a:tc>
                  <a:txBody>
                    <a:bodyPr/>
                    <a:lstStyle/>
                    <a:p>
                      <a:r>
                        <a:rPr lang="en-US" sz="1900" dirty="0"/>
                        <a:t>socks.log</a:t>
                      </a:r>
                    </a:p>
                  </a:txBody>
                  <a:tcPr/>
                </a:tc>
                <a:tc>
                  <a:txBody>
                    <a:bodyPr/>
                    <a:lstStyle/>
                    <a:p>
                      <a:endParaRPr lang="en-US" sz="1900"/>
                    </a:p>
                  </a:txBody>
                  <a:tcPr/>
                </a:tc>
                <a:tc>
                  <a:txBody>
                    <a:bodyPr/>
                    <a:lstStyle/>
                    <a:p>
                      <a:endParaRPr lang="en-US" sz="1900" dirty="0"/>
                    </a:p>
                  </a:txBody>
                  <a:tcPr/>
                </a:tc>
                <a:tc>
                  <a:txBody>
                    <a:bodyPr/>
                    <a:lstStyle/>
                    <a:p>
                      <a:r>
                        <a:rPr lang="en-US" sz="1900" dirty="0"/>
                        <a:t>traceroute.log</a:t>
                      </a:r>
                    </a:p>
                  </a:txBody>
                  <a:tcPr/>
                </a:tc>
                <a:extLst>
                  <a:ext uri="{0D108BD9-81ED-4DB2-BD59-A6C34878D82A}">
                    <a16:rowId xmlns:a16="http://schemas.microsoft.com/office/drawing/2014/main" val="2046436378"/>
                  </a:ext>
                </a:extLst>
              </a:tr>
              <a:tr h="370840">
                <a:tc>
                  <a:txBody>
                    <a:bodyPr/>
                    <a:lstStyle/>
                    <a:p>
                      <a:r>
                        <a:rPr lang="en-US" sz="1900" dirty="0"/>
                        <a:t>dns.log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mysql.log</a:t>
                      </a:r>
                    </a:p>
                  </a:txBody>
                  <a:tcPr/>
                </a:tc>
                <a:tc>
                  <a:txBody>
                    <a:bodyPr/>
                    <a:lstStyle/>
                    <a:p>
                      <a:r>
                        <a:rPr lang="en-US" sz="1900" dirty="0"/>
                        <a:t>smb_cmd.log</a:t>
                      </a:r>
                    </a:p>
                  </a:txBody>
                  <a:tcPr/>
                </a:tc>
                <a:tc>
                  <a:txBody>
                    <a:bodyPr/>
                    <a:lstStyle/>
                    <a:p>
                      <a:r>
                        <a:rPr lang="en-US" sz="1900" dirty="0"/>
                        <a:t>ssh.log</a:t>
                      </a:r>
                    </a:p>
                  </a:txBody>
                  <a:tcPr/>
                </a:tc>
                <a:tc>
                  <a:txBody>
                    <a:bodyPr/>
                    <a:lstStyle/>
                    <a:p>
                      <a:endParaRPr lang="en-US" sz="1900"/>
                    </a:p>
                  </a:txBody>
                  <a:tcPr/>
                </a:tc>
                <a:tc>
                  <a:txBody>
                    <a:bodyPr/>
                    <a:lstStyle/>
                    <a:p>
                      <a:endParaRPr lang="en-US" sz="1900"/>
                    </a:p>
                  </a:txBody>
                  <a:tcPr/>
                </a:tc>
                <a:tc>
                  <a:txBody>
                    <a:bodyPr/>
                    <a:lstStyle/>
                    <a:p>
                      <a:endParaRPr lang="en-US" sz="1900"/>
                    </a:p>
                  </a:txBody>
                  <a:tcPr/>
                </a:tc>
                <a:extLst>
                  <a:ext uri="{0D108BD9-81ED-4DB2-BD59-A6C34878D82A}">
                    <a16:rowId xmlns:a16="http://schemas.microsoft.com/office/drawing/2014/main" val="355631412"/>
                  </a:ext>
                </a:extLst>
              </a:tr>
              <a:tr h="370840">
                <a:tc>
                  <a:txBody>
                    <a:bodyPr/>
                    <a:lstStyle/>
                    <a:p>
                      <a:r>
                        <a:rPr lang="en-US" sz="1900" dirty="0"/>
                        <a:t>ftp.log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t>ntlm.log</a:t>
                      </a:r>
                    </a:p>
                  </a:txBody>
                  <a:tcPr/>
                </a:tc>
                <a:tc>
                  <a:txBody>
                    <a:bodyPr/>
                    <a:lstStyle/>
                    <a:p>
                      <a:r>
                        <a:rPr lang="en-US" sz="1900" dirty="0"/>
                        <a:t>smb_files.log</a:t>
                      </a:r>
                    </a:p>
                  </a:txBody>
                  <a:tcPr/>
                </a:tc>
                <a:tc>
                  <a:txBody>
                    <a:bodyPr/>
                    <a:lstStyle/>
                    <a:p>
                      <a:r>
                        <a:rPr lang="en-US" sz="1900" dirty="0"/>
                        <a:t>ssl.log</a:t>
                      </a:r>
                    </a:p>
                  </a:txBody>
                  <a:tcPr/>
                </a:tc>
                <a:tc>
                  <a:txBody>
                    <a:bodyPr/>
                    <a:lstStyle/>
                    <a:p>
                      <a:endParaRPr lang="en-US" sz="1900"/>
                    </a:p>
                  </a:txBody>
                  <a:tcPr/>
                </a:tc>
                <a:tc>
                  <a:txBody>
                    <a:bodyPr/>
                    <a:lstStyle/>
                    <a:p>
                      <a:endParaRPr lang="en-US" sz="1900" dirty="0"/>
                    </a:p>
                  </a:txBody>
                  <a:tcPr/>
                </a:tc>
                <a:tc>
                  <a:txBody>
                    <a:bodyPr/>
                    <a:lstStyle/>
                    <a:p>
                      <a:endParaRPr lang="en-US" sz="1900" dirty="0"/>
                    </a:p>
                  </a:txBody>
                  <a:tcPr/>
                </a:tc>
                <a:extLst>
                  <a:ext uri="{0D108BD9-81ED-4DB2-BD59-A6C34878D82A}">
                    <a16:rowId xmlns:a16="http://schemas.microsoft.com/office/drawing/2014/main" val="2020067122"/>
                  </a:ext>
                </a:extLst>
              </a:tr>
            </a:tbl>
          </a:graphicData>
        </a:graphic>
      </p:graphicFrame>
    </p:spTree>
    <p:extLst>
      <p:ext uri="{BB962C8B-B14F-4D97-AF65-F5344CB8AC3E}">
        <p14:creationId xmlns:p14="http://schemas.microsoft.com/office/powerpoint/2010/main" val="2986768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17493A-433C-41DA-938B-4C373FDB95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38309" y="1237839"/>
            <a:ext cx="3272691" cy="2114961"/>
          </a:xfrm>
          <a:prstGeom prst="rect">
            <a:avLst/>
          </a:prstGeom>
        </p:spPr>
      </p:pic>
      <p:sp>
        <p:nvSpPr>
          <p:cNvPr id="5" name="Title 4">
            <a:extLst>
              <a:ext uri="{FF2B5EF4-FFF2-40B4-BE49-F238E27FC236}">
                <a16:creationId xmlns:a16="http://schemas.microsoft.com/office/drawing/2014/main" id="{779C528B-ACB1-473F-B916-5A93A72BC120}"/>
              </a:ext>
            </a:extLst>
          </p:cNvPr>
          <p:cNvSpPr>
            <a:spLocks noGrp="1"/>
          </p:cNvSpPr>
          <p:nvPr>
            <p:ph type="title"/>
          </p:nvPr>
        </p:nvSpPr>
        <p:spPr/>
        <p:txBody>
          <a:bodyPr/>
          <a:lstStyle/>
          <a:p>
            <a:r>
              <a:rPr lang="en-US" dirty="0"/>
              <a:t>Power of Network Metadata</a:t>
            </a:r>
          </a:p>
        </p:txBody>
      </p:sp>
      <p:sp>
        <p:nvSpPr>
          <p:cNvPr id="6" name="Content Placeholder 5">
            <a:extLst>
              <a:ext uri="{FF2B5EF4-FFF2-40B4-BE49-F238E27FC236}">
                <a16:creationId xmlns:a16="http://schemas.microsoft.com/office/drawing/2014/main" id="{F9B71496-3A7D-4E9D-8217-F272B01A7AE2}"/>
              </a:ext>
            </a:extLst>
          </p:cNvPr>
          <p:cNvSpPr>
            <a:spLocks noGrp="1"/>
          </p:cNvSpPr>
          <p:nvPr>
            <p:ph idx="1"/>
          </p:nvPr>
        </p:nvSpPr>
        <p:spPr/>
        <p:txBody>
          <a:bodyPr/>
          <a:lstStyle/>
          <a:p>
            <a:r>
              <a:rPr lang="en-US" sz="2800" dirty="0"/>
              <a:t>IDS signatures look for known bad</a:t>
            </a:r>
          </a:p>
          <a:p>
            <a:pPr marL="457200" indent="-457200">
              <a:buFont typeface="Arial" panose="020B0604020202020204" pitchFamily="34" charset="0"/>
              <a:buChar char="•"/>
            </a:pPr>
            <a:r>
              <a:rPr lang="en-US" sz="2800" dirty="0"/>
              <a:t>Network metadata is simply data</a:t>
            </a:r>
          </a:p>
          <a:p>
            <a:r>
              <a:rPr lang="en-US" sz="2800" dirty="0"/>
              <a:t>Allows for learning the environment and identifying:</a:t>
            </a:r>
          </a:p>
          <a:p>
            <a:pPr marL="457200" indent="-457200">
              <a:buFont typeface="Arial" panose="020B0604020202020204" pitchFamily="34" charset="0"/>
              <a:buChar char="•"/>
            </a:pPr>
            <a:r>
              <a:rPr lang="en-US" sz="2800" b="1" dirty="0"/>
              <a:t>Abnormal events</a:t>
            </a:r>
            <a:endParaRPr lang="en-US" b="1" dirty="0"/>
          </a:p>
          <a:p>
            <a:pPr marL="860425" lvl="1" indent="-457200">
              <a:buFont typeface="Arial" panose="020B0604020202020204" pitchFamily="34" charset="0"/>
              <a:buChar char="•"/>
            </a:pPr>
            <a:r>
              <a:rPr lang="en-US" dirty="0"/>
              <a:t>Unusual/newly observed/random domains or user-agents</a:t>
            </a:r>
          </a:p>
          <a:p>
            <a:pPr marL="457200" indent="-457200">
              <a:buFont typeface="Arial" panose="020B0604020202020204" pitchFamily="34" charset="0"/>
              <a:buChar char="•"/>
            </a:pPr>
            <a:r>
              <a:rPr lang="en-US" sz="2800" b="1" dirty="0"/>
              <a:t>Unauthorized assets</a:t>
            </a:r>
          </a:p>
          <a:p>
            <a:pPr marL="860425" lvl="1" indent="-457200">
              <a:buFont typeface="Arial" panose="020B0604020202020204" pitchFamily="34" charset="0"/>
              <a:buChar char="•"/>
            </a:pPr>
            <a:r>
              <a:rPr lang="en-US" dirty="0"/>
              <a:t>Computer DHCP but not in Active Directory or asset system</a:t>
            </a:r>
          </a:p>
          <a:p>
            <a:pPr marL="457200" indent="-457200">
              <a:buFont typeface="Arial" panose="020B0604020202020204" pitchFamily="34" charset="0"/>
              <a:buChar char="•"/>
            </a:pPr>
            <a:r>
              <a:rPr lang="en-US" sz="2800" b="1" dirty="0"/>
              <a:t>Vulnerable or misconfigured assets</a:t>
            </a:r>
          </a:p>
          <a:p>
            <a:pPr marL="860425" lvl="1" indent="-457200">
              <a:buFont typeface="Arial" panose="020B0604020202020204" pitchFamily="34" charset="0"/>
              <a:buChar char="•"/>
            </a:pPr>
            <a:r>
              <a:rPr lang="en-US" dirty="0"/>
              <a:t>Old operating systems or applications on the network</a:t>
            </a:r>
          </a:p>
        </p:txBody>
      </p:sp>
    </p:spTree>
    <p:extLst>
      <p:ext uri="{BB962C8B-B14F-4D97-AF65-F5344CB8AC3E}">
        <p14:creationId xmlns:p14="http://schemas.microsoft.com/office/powerpoint/2010/main" val="102411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7F62-9DC2-A541-A327-9D79193F3AE3}"/>
              </a:ext>
            </a:extLst>
          </p:cNvPr>
          <p:cNvSpPr>
            <a:spLocks noGrp="1"/>
          </p:cNvSpPr>
          <p:nvPr>
            <p:ph type="title"/>
          </p:nvPr>
        </p:nvSpPr>
        <p:spPr/>
        <p:txBody>
          <a:bodyPr/>
          <a:lstStyle/>
          <a:p>
            <a:r>
              <a:rPr lang="en-US" dirty="0"/>
              <a:t>Security Onion Network + Endpoint Visibility  </a:t>
            </a:r>
          </a:p>
        </p:txBody>
      </p:sp>
      <p:sp>
        <p:nvSpPr>
          <p:cNvPr id="3" name="Content Placeholder 2">
            <a:extLst>
              <a:ext uri="{FF2B5EF4-FFF2-40B4-BE49-F238E27FC236}">
                <a16:creationId xmlns:a16="http://schemas.microsoft.com/office/drawing/2014/main" id="{6B1B79EC-0A4B-774C-B591-C60EDB1DF860}"/>
              </a:ext>
            </a:extLst>
          </p:cNvPr>
          <p:cNvSpPr>
            <a:spLocks noGrp="1"/>
          </p:cNvSpPr>
          <p:nvPr>
            <p:ph idx="1"/>
          </p:nvPr>
        </p:nvSpPr>
        <p:spPr>
          <a:xfrm>
            <a:off x="655320" y="1295400"/>
            <a:ext cx="4297680" cy="4876800"/>
          </a:xfrm>
        </p:spPr>
        <p:txBody>
          <a:bodyPr/>
          <a:lstStyle/>
          <a:p>
            <a:pPr marL="457200" indent="-457200">
              <a:buFont typeface="Arial" panose="020B0604020202020204" pitchFamily="34" charset="0"/>
              <a:buChar char="•"/>
            </a:pPr>
            <a:r>
              <a:rPr lang="en-US" dirty="0"/>
              <a:t>New Elastic Stack and Kibana dashboards in Security Onion allow for easy pivoting between network and host data (analytical pivoting). </a:t>
            </a:r>
          </a:p>
        </p:txBody>
      </p:sp>
      <p:pic>
        <p:nvPicPr>
          <p:cNvPr id="4" name="Picture 3">
            <a:extLst>
              <a:ext uri="{FF2B5EF4-FFF2-40B4-BE49-F238E27FC236}">
                <a16:creationId xmlns:a16="http://schemas.microsoft.com/office/drawing/2014/main" id="{794CFC80-85E2-0F40-A58F-C98766CD34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4000" y="1718497"/>
            <a:ext cx="6365462" cy="3457242"/>
          </a:xfrm>
          <a:prstGeom prst="rect">
            <a:avLst/>
          </a:prstGeom>
        </p:spPr>
      </p:pic>
    </p:spTree>
    <p:extLst>
      <p:ext uri="{BB962C8B-B14F-4D97-AF65-F5344CB8AC3E}">
        <p14:creationId xmlns:p14="http://schemas.microsoft.com/office/powerpoint/2010/main" val="1252999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3F64-2DB5-854D-B2F5-3B25C36E382D}"/>
              </a:ext>
            </a:extLst>
          </p:cNvPr>
          <p:cNvSpPr>
            <a:spLocks noGrp="1"/>
          </p:cNvSpPr>
          <p:nvPr>
            <p:ph type="title"/>
          </p:nvPr>
        </p:nvSpPr>
        <p:spPr/>
        <p:txBody>
          <a:bodyPr/>
          <a:lstStyle/>
          <a:p>
            <a:r>
              <a:rPr lang="en-US" dirty="0" err="1"/>
              <a:t>Zeek</a:t>
            </a:r>
            <a:r>
              <a:rPr lang="en-US" dirty="0"/>
              <a:t> Use Cases: Spotting the C2</a:t>
            </a:r>
          </a:p>
        </p:txBody>
      </p:sp>
      <p:sp>
        <p:nvSpPr>
          <p:cNvPr id="4" name="Text Placeholder 3">
            <a:extLst>
              <a:ext uri="{FF2B5EF4-FFF2-40B4-BE49-F238E27FC236}">
                <a16:creationId xmlns:a16="http://schemas.microsoft.com/office/drawing/2014/main" id="{7B1B6531-DE41-DD49-8969-F6A2BCBB44E4}"/>
              </a:ext>
            </a:extLst>
          </p:cNvPr>
          <p:cNvSpPr>
            <a:spLocks noGrp="1"/>
          </p:cNvSpPr>
          <p:nvPr>
            <p:ph idx="1"/>
          </p:nvPr>
        </p:nvSpPr>
        <p:spPr>
          <a:xfrm>
            <a:off x="655320" y="1295400"/>
            <a:ext cx="6583680" cy="4876800"/>
          </a:xfrm>
        </p:spPr>
        <p:txBody>
          <a:bodyPr/>
          <a:lstStyle/>
          <a:p>
            <a:pPr marL="457200" indent="-457200">
              <a:buFont typeface="Arial" panose="020B0604020202020204" pitchFamily="34" charset="0"/>
              <a:buChar char="•"/>
            </a:pPr>
            <a:r>
              <a:rPr lang="en-US" sz="2400" dirty="0"/>
              <a:t>'Pulling a thread’ with X.509 certificates and DNS logs</a:t>
            </a:r>
          </a:p>
          <a:p>
            <a:pPr marL="457200" indent="-457200">
              <a:buFont typeface="Arial" panose="020B0604020202020204" pitchFamily="34" charset="0"/>
              <a:buChar char="•"/>
            </a:pPr>
            <a:r>
              <a:rPr lang="en-US" sz="2400" dirty="0"/>
              <a:t>Samples available at </a:t>
            </a:r>
          </a:p>
          <a:p>
            <a:pPr marL="860425" lvl="1" indent="-457200">
              <a:buFont typeface="Arial" panose="020B0604020202020204" pitchFamily="34" charset="0"/>
              <a:buChar char="•"/>
            </a:pPr>
            <a:r>
              <a:rPr lang="en-US" sz="2000" dirty="0">
                <a:hlinkClick r:id="rId3"/>
              </a:rPr>
              <a:t>https://github.com/aboutsecurity/Bro-samples</a:t>
            </a:r>
            <a:endParaRPr lang="en-US" sz="2000" dirty="0"/>
          </a:p>
          <a:p>
            <a:pPr marL="860425" lvl="1" indent="-457200">
              <a:buFont typeface="Arial" panose="020B0604020202020204" pitchFamily="34" charset="0"/>
              <a:buChar char="•"/>
            </a:pPr>
            <a:endParaRPr lang="en-US" sz="2000" dirty="0"/>
          </a:p>
        </p:txBody>
      </p:sp>
      <p:pic>
        <p:nvPicPr>
          <p:cNvPr id="5" name="Picture 4" descr="Screen Shot 2015-08-10 at 23.22.33.png">
            <a:extLst>
              <a:ext uri="{FF2B5EF4-FFF2-40B4-BE49-F238E27FC236}">
                <a16:creationId xmlns:a16="http://schemas.microsoft.com/office/drawing/2014/main" id="{BC4FA084-EF51-FA4E-9280-316D96A061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91400" y="1280986"/>
            <a:ext cx="4014805" cy="4905628"/>
          </a:xfrm>
          <a:prstGeom prst="rect">
            <a:avLst/>
          </a:prstGeom>
        </p:spPr>
      </p:pic>
      <p:pic>
        <p:nvPicPr>
          <p:cNvPr id="6" name="Picture 5" descr="Screen Shot 2015-08-10 at 23.24.18.png">
            <a:extLst>
              <a:ext uri="{FF2B5EF4-FFF2-40B4-BE49-F238E27FC236}">
                <a16:creationId xmlns:a16="http://schemas.microsoft.com/office/drawing/2014/main" id="{20644F14-3358-3F45-9C5C-5CD6619307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6800" y="3429000"/>
            <a:ext cx="5756860" cy="2524162"/>
          </a:xfrm>
          <a:prstGeom prst="rect">
            <a:avLst/>
          </a:prstGeom>
        </p:spPr>
      </p:pic>
    </p:spTree>
    <p:extLst>
      <p:ext uri="{BB962C8B-B14F-4D97-AF65-F5344CB8AC3E}">
        <p14:creationId xmlns:p14="http://schemas.microsoft.com/office/powerpoint/2010/main" val="2331375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A40D-4A34-5545-BAE8-BC124AE0F83F}"/>
              </a:ext>
            </a:extLst>
          </p:cNvPr>
          <p:cNvSpPr>
            <a:spLocks noGrp="1"/>
          </p:cNvSpPr>
          <p:nvPr>
            <p:ph type="title"/>
          </p:nvPr>
        </p:nvSpPr>
        <p:spPr/>
        <p:txBody>
          <a:bodyPr/>
          <a:lstStyle/>
          <a:p>
            <a:r>
              <a:rPr lang="en-US" dirty="0" err="1"/>
              <a:t>Zeek</a:t>
            </a:r>
            <a:r>
              <a:rPr lang="en-US" dirty="0"/>
              <a:t> Use Cases:</a:t>
            </a:r>
            <a:r>
              <a:rPr lang="en-US" spc="300" dirty="0"/>
              <a:t> </a:t>
            </a:r>
            <a:r>
              <a:rPr lang="en-US" dirty="0"/>
              <a:t>TLS Magic with JA3 (1)</a:t>
            </a:r>
          </a:p>
        </p:txBody>
      </p:sp>
      <p:sp>
        <p:nvSpPr>
          <p:cNvPr id="4" name="Text Placeholder 3">
            <a:extLst>
              <a:ext uri="{FF2B5EF4-FFF2-40B4-BE49-F238E27FC236}">
                <a16:creationId xmlns:a16="http://schemas.microsoft.com/office/drawing/2014/main" id="{CF4A880C-494A-B34F-8EEE-EC05706A9A7C}"/>
              </a:ext>
            </a:extLst>
          </p:cNvPr>
          <p:cNvSpPr>
            <a:spLocks noGrp="1"/>
          </p:cNvSpPr>
          <p:nvPr>
            <p:ph idx="1"/>
          </p:nvPr>
        </p:nvSpPr>
        <p:spPr>
          <a:xfrm>
            <a:off x="655320" y="1219200"/>
            <a:ext cx="4754880" cy="4876800"/>
          </a:xfrm>
        </p:spPr>
        <p:txBody>
          <a:bodyPr/>
          <a:lstStyle/>
          <a:p>
            <a:pPr marL="457200" indent="-457200">
              <a:buFont typeface="Arial" panose="020B0604020202020204" pitchFamily="34" charset="0"/>
              <a:buChar char="•"/>
            </a:pPr>
            <a:r>
              <a:rPr lang="en-US" sz="2800" dirty="0">
                <a:latin typeface="Times New Roman" pitchFamily="18" charset="0"/>
              </a:rPr>
              <a:t>JA3 is a </a:t>
            </a:r>
            <a:r>
              <a:rPr lang="en-US" sz="2800" dirty="0">
                <a:latin typeface="Times New Roman" pitchFamily="18" charset="0"/>
                <a:sym typeface="Wingdings" pitchFamily="2" charset="2"/>
              </a:rPr>
              <a:t>t</a:t>
            </a:r>
            <a:r>
              <a:rPr lang="en-US" sz="2800" dirty="0">
                <a:latin typeface="Times New Roman" pitchFamily="18" charset="0"/>
              </a:rPr>
              <a:t>echnique for creating SSL client fingerprints from the pre-encryption handshakes of the SSL protocol</a:t>
            </a:r>
          </a:p>
          <a:p>
            <a:pPr marL="457200" indent="-457200">
              <a:buFont typeface="Arial" panose="020B0604020202020204" pitchFamily="34" charset="0"/>
              <a:buChar char="•"/>
            </a:pPr>
            <a:r>
              <a:rPr lang="en-US" sz="2800" dirty="0"/>
              <a:t>Malicious self-signed certificates often have unique JA3 fingerprints</a:t>
            </a:r>
          </a:p>
          <a:p>
            <a:pPr marL="457200" indent="-457200">
              <a:buFont typeface="Arial" panose="020B0604020202020204" pitchFamily="34" charset="0"/>
              <a:buChar char="•"/>
            </a:pPr>
            <a:r>
              <a:rPr lang="en-US" sz="2800" dirty="0"/>
              <a:t>They can be matched against known bad JA3 fingerprints too</a:t>
            </a:r>
          </a:p>
        </p:txBody>
      </p:sp>
      <p:pic>
        <p:nvPicPr>
          <p:cNvPr id="5" name="Picture 4">
            <a:extLst>
              <a:ext uri="{FF2B5EF4-FFF2-40B4-BE49-F238E27FC236}">
                <a16:creationId xmlns:a16="http://schemas.microsoft.com/office/drawing/2014/main" id="{7B1E987F-3F1B-7542-A37F-D53D52A371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62600" y="1219200"/>
            <a:ext cx="6121652" cy="4972665"/>
          </a:xfrm>
          <a:prstGeom prst="rect">
            <a:avLst/>
          </a:prstGeom>
        </p:spPr>
      </p:pic>
    </p:spTree>
    <p:extLst>
      <p:ext uri="{BB962C8B-B14F-4D97-AF65-F5344CB8AC3E}">
        <p14:creationId xmlns:p14="http://schemas.microsoft.com/office/powerpoint/2010/main" val="64392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idx="1"/>
          </p:nvPr>
        </p:nvSpPr>
        <p:spPr/>
        <p:txBody>
          <a:bodyPr/>
          <a:lstStyle/>
          <a:p>
            <a:pPr marL="0" lvl="1" indent="0">
              <a:spcBef>
                <a:spcPts val="0"/>
              </a:spcBef>
              <a:buSzTx/>
              <a:buNone/>
              <a:defRPr/>
            </a:pPr>
            <a:r>
              <a:rPr lang="en-US" b="1" dirty="0"/>
              <a:t>Justin Henderson</a:t>
            </a:r>
          </a:p>
          <a:p>
            <a:pPr marL="457200" lvl="1" indent="-457200">
              <a:spcBef>
                <a:spcPts val="0"/>
              </a:spcBef>
              <a:buSzTx/>
            </a:pPr>
            <a:r>
              <a:rPr lang="en-US" dirty="0"/>
              <a:t>SEC555 Author / SEC455 and SEC530 Co-Author</a:t>
            </a:r>
          </a:p>
          <a:p>
            <a:pPr marL="457200" lvl="1" indent="-457200">
              <a:spcBef>
                <a:spcPts val="0"/>
              </a:spcBef>
              <a:buSzTx/>
            </a:pPr>
            <a:r>
              <a:rPr lang="en-US" dirty="0"/>
              <a:t>GSE #108 / Cyber Guardian Blue + Red / 60 certs</a:t>
            </a:r>
          </a:p>
          <a:p>
            <a:pPr marL="457200" lvl="1" indent="-457200">
              <a:spcBef>
                <a:spcPts val="0"/>
              </a:spcBef>
              <a:buSzTx/>
            </a:pPr>
            <a:r>
              <a:rPr lang="en-US" dirty="0"/>
              <a:t>Owner of H &amp; A Security Solutions</a:t>
            </a:r>
          </a:p>
          <a:p>
            <a:pPr marL="457200" lvl="1" indent="-457200">
              <a:spcBef>
                <a:spcPts val="0"/>
              </a:spcBef>
              <a:buSzTx/>
              <a:defRPr/>
            </a:pPr>
            <a:r>
              <a:rPr lang="en-US" b="1" dirty="0"/>
              <a:t>Twitter</a:t>
            </a:r>
            <a:r>
              <a:rPr lang="en-US" dirty="0"/>
              <a:t>: @</a:t>
            </a:r>
            <a:r>
              <a:rPr lang="en-US" dirty="0" err="1"/>
              <a:t>SecurityMapper</a:t>
            </a:r>
            <a:endParaRPr lang="en-US" dirty="0"/>
          </a:p>
          <a:p>
            <a:pPr marL="53975" indent="-457200">
              <a:spcBef>
                <a:spcPts val="0"/>
              </a:spcBef>
              <a:defRPr/>
            </a:pPr>
            <a:endParaRPr lang="en-US" dirty="0"/>
          </a:p>
          <a:p>
            <a:pPr marL="0" lvl="1" indent="0">
              <a:spcBef>
                <a:spcPts val="0"/>
              </a:spcBef>
              <a:buSzTx/>
              <a:buNone/>
              <a:defRPr/>
            </a:pPr>
            <a:r>
              <a:rPr lang="en-US" b="1" dirty="0"/>
              <a:t>Ismael Valenzuela</a:t>
            </a:r>
          </a:p>
          <a:p>
            <a:pPr marL="457200" lvl="1" indent="-457200">
              <a:spcBef>
                <a:spcPts val="0"/>
              </a:spcBef>
              <a:buSzTx/>
            </a:pPr>
            <a:r>
              <a:rPr lang="en-US" dirty="0"/>
              <a:t>SEC530 Co-author / SEC503 and SEC511 Instructor</a:t>
            </a:r>
          </a:p>
          <a:p>
            <a:pPr marL="457200" lvl="1" indent="-457200">
              <a:spcBef>
                <a:spcPts val="0"/>
              </a:spcBef>
              <a:buSzTx/>
            </a:pPr>
            <a:r>
              <a:rPr lang="en-US" dirty="0"/>
              <a:t>GSE # 132 and also a certification master</a:t>
            </a:r>
          </a:p>
          <a:p>
            <a:pPr marL="457200" lvl="1" indent="-457200">
              <a:spcBef>
                <a:spcPts val="0"/>
              </a:spcBef>
              <a:buSzTx/>
            </a:pPr>
            <a:r>
              <a:rPr lang="en-US" dirty="0"/>
              <a:t>Sr. Principal Engineer at McAfee </a:t>
            </a:r>
          </a:p>
          <a:p>
            <a:pPr marL="457200" lvl="1" indent="-457200">
              <a:spcBef>
                <a:spcPts val="0"/>
              </a:spcBef>
              <a:buSzTx/>
            </a:pPr>
            <a:r>
              <a:rPr lang="en-US" b="1" dirty="0"/>
              <a:t>Twitter</a:t>
            </a:r>
            <a:r>
              <a:rPr lang="en-US" dirty="0"/>
              <a:t>: @</a:t>
            </a:r>
            <a:r>
              <a:rPr lang="en-US" dirty="0" err="1"/>
              <a:t>aboutsecurity</a:t>
            </a:r>
            <a:endParaRPr lang="en-US" dirty="0"/>
          </a:p>
          <a:p>
            <a:pPr marL="457200" lvl="1" indent="-457200">
              <a:spcBef>
                <a:spcPts val="0"/>
              </a:spcBef>
              <a:buSzTx/>
            </a:pPr>
            <a:endParaRPr lang="en-US" dirty="0"/>
          </a:p>
        </p:txBody>
      </p:sp>
      <p:pic>
        <p:nvPicPr>
          <p:cNvPr id="4" name="Picture 2" descr="https://www.sans.org/images/instructor-headshots/justin-henderson.jpg">
            <a:extLst>
              <a:ext uri="{FF2B5EF4-FFF2-40B4-BE49-F238E27FC236}">
                <a16:creationId xmlns:a16="http://schemas.microsoft.com/office/drawing/2014/main" id="{9F579EC6-75D7-4B4E-A3EB-E13D93B4A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1600200"/>
            <a:ext cx="1220300" cy="14992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smael valenzuela">
            <a:extLst>
              <a:ext uri="{FF2B5EF4-FFF2-40B4-BE49-F238E27FC236}">
                <a16:creationId xmlns:a16="http://schemas.microsoft.com/office/drawing/2014/main" id="{F5F5F51E-777D-49E1-B92A-DDBA20E364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05" t="12155" r="24621" b="46610"/>
          <a:stretch/>
        </p:blipFill>
        <p:spPr bwMode="auto">
          <a:xfrm>
            <a:off x="9829801" y="3727944"/>
            <a:ext cx="1220300" cy="149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103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A40D-4A34-5545-BAE8-BC124AE0F83F}"/>
              </a:ext>
            </a:extLst>
          </p:cNvPr>
          <p:cNvSpPr>
            <a:spLocks noGrp="1"/>
          </p:cNvSpPr>
          <p:nvPr>
            <p:ph type="title"/>
          </p:nvPr>
        </p:nvSpPr>
        <p:spPr/>
        <p:txBody>
          <a:bodyPr/>
          <a:lstStyle/>
          <a:p>
            <a:r>
              <a:rPr lang="en-US" dirty="0"/>
              <a:t>Suricata &amp; TLS Magic with JA3</a:t>
            </a:r>
          </a:p>
        </p:txBody>
      </p:sp>
      <p:sp>
        <p:nvSpPr>
          <p:cNvPr id="4" name="Text Placeholder 3">
            <a:extLst>
              <a:ext uri="{FF2B5EF4-FFF2-40B4-BE49-F238E27FC236}">
                <a16:creationId xmlns:a16="http://schemas.microsoft.com/office/drawing/2014/main" id="{CF4A880C-494A-B34F-8EEE-EC05706A9A7C}"/>
              </a:ext>
            </a:extLst>
          </p:cNvPr>
          <p:cNvSpPr>
            <a:spLocks noGrp="1"/>
          </p:cNvSpPr>
          <p:nvPr>
            <p:ph idx="1"/>
          </p:nvPr>
        </p:nvSpPr>
        <p:spPr/>
        <p:txBody>
          <a:bodyPr/>
          <a:lstStyle/>
          <a:p>
            <a:pPr marL="457200" indent="-457200">
              <a:buFont typeface="Arial" panose="020B0604020202020204" pitchFamily="34" charset="0"/>
              <a:buChar char="•"/>
            </a:pPr>
            <a:r>
              <a:rPr lang="en-US" sz="2800" dirty="0" err="1"/>
              <a:t>Suricata</a:t>
            </a:r>
            <a:r>
              <a:rPr lang="en-US" sz="2800" dirty="0"/>
              <a:t> can also make good use of network metadata (in this case JA3 hashes) even with a </a:t>
            </a:r>
            <a:r>
              <a:rPr lang="en-US" sz="2800" dirty="0" err="1"/>
              <a:t>portless</a:t>
            </a:r>
            <a:r>
              <a:rPr lang="en-US" sz="2800" dirty="0"/>
              <a:t> signature</a:t>
            </a:r>
          </a:p>
          <a:p>
            <a:pPr marL="457200" indent="-457200">
              <a:buFont typeface="Arial" panose="020B0604020202020204" pitchFamily="34" charset="0"/>
              <a:buChar char="•"/>
            </a:pPr>
            <a:r>
              <a:rPr lang="en-US" sz="2800" dirty="0"/>
              <a:t>Detects Dridex</a:t>
            </a:r>
            <a:r>
              <a:rPr lang="en-US" sz="2800" baseline="30000" dirty="0"/>
              <a:t>1</a:t>
            </a:r>
            <a:r>
              <a:rPr lang="en-US" sz="2800" dirty="0"/>
              <a:t> SSL Client Hello on a non-conventional TLS port</a:t>
            </a:r>
          </a:p>
          <a:p>
            <a:endParaRPr lang="en-US" sz="2800" dirty="0"/>
          </a:p>
          <a:p>
            <a:br>
              <a:rPr lang="en-US" sz="2800" dirty="0"/>
            </a:br>
            <a:endParaRPr lang="en-US" sz="2800" dirty="0"/>
          </a:p>
        </p:txBody>
      </p:sp>
      <p:pic>
        <p:nvPicPr>
          <p:cNvPr id="5" name="Picture 4">
            <a:extLst>
              <a:ext uri="{FF2B5EF4-FFF2-40B4-BE49-F238E27FC236}">
                <a16:creationId xmlns:a16="http://schemas.microsoft.com/office/drawing/2014/main" id="{BA9724B4-F1F3-B14C-A83B-27E203EA4CB9}"/>
              </a:ext>
            </a:extLst>
          </p:cNvPr>
          <p:cNvPicPr>
            <a:picLocks noChangeAspect="1"/>
          </p:cNvPicPr>
          <p:nvPr/>
        </p:nvPicPr>
        <p:blipFill>
          <a:blip r:embed="rId3"/>
          <a:stretch>
            <a:fillRect/>
          </a:stretch>
        </p:blipFill>
        <p:spPr>
          <a:xfrm>
            <a:off x="838200" y="4267200"/>
            <a:ext cx="10160000" cy="1930400"/>
          </a:xfrm>
          <a:prstGeom prst="rect">
            <a:avLst/>
          </a:prstGeom>
        </p:spPr>
      </p:pic>
      <p:pic>
        <p:nvPicPr>
          <p:cNvPr id="6" name="Picture 5">
            <a:extLst>
              <a:ext uri="{FF2B5EF4-FFF2-40B4-BE49-F238E27FC236}">
                <a16:creationId xmlns:a16="http://schemas.microsoft.com/office/drawing/2014/main" id="{A90E3E40-6006-F949-8D2B-D6282909B39C}"/>
              </a:ext>
            </a:extLst>
          </p:cNvPr>
          <p:cNvPicPr>
            <a:picLocks noChangeAspect="1"/>
          </p:cNvPicPr>
          <p:nvPr/>
        </p:nvPicPr>
        <p:blipFill>
          <a:blip r:embed="rId4"/>
          <a:stretch>
            <a:fillRect/>
          </a:stretch>
        </p:blipFill>
        <p:spPr>
          <a:xfrm>
            <a:off x="831742" y="3124200"/>
            <a:ext cx="10160000" cy="1066800"/>
          </a:xfrm>
          <a:prstGeom prst="rect">
            <a:avLst/>
          </a:prstGeom>
        </p:spPr>
      </p:pic>
    </p:spTree>
    <p:extLst>
      <p:ext uri="{BB962C8B-B14F-4D97-AF65-F5344CB8AC3E}">
        <p14:creationId xmlns:p14="http://schemas.microsoft.com/office/powerpoint/2010/main" val="2643125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82AD-E352-C842-94E6-6694CA09FE7A}"/>
              </a:ext>
            </a:extLst>
          </p:cNvPr>
          <p:cNvSpPr>
            <a:spLocks noGrp="1"/>
          </p:cNvSpPr>
          <p:nvPr>
            <p:ph type="title"/>
          </p:nvPr>
        </p:nvSpPr>
        <p:spPr/>
        <p:txBody>
          <a:bodyPr/>
          <a:lstStyle/>
          <a:p>
            <a:r>
              <a:rPr lang="en-US" dirty="0" err="1"/>
              <a:t>Zeek</a:t>
            </a:r>
            <a:r>
              <a:rPr lang="en-US" dirty="0"/>
              <a:t> Use Case: Detect Beaconing with Flare &amp; RITA</a:t>
            </a:r>
          </a:p>
        </p:txBody>
      </p:sp>
      <p:sp>
        <p:nvSpPr>
          <p:cNvPr id="5" name="Content Placeholder 4">
            <a:extLst>
              <a:ext uri="{FF2B5EF4-FFF2-40B4-BE49-F238E27FC236}">
                <a16:creationId xmlns:a16="http://schemas.microsoft.com/office/drawing/2014/main" id="{084CC06A-A607-8146-B16B-AD277ACF1204}"/>
              </a:ext>
            </a:extLst>
          </p:cNvPr>
          <p:cNvSpPr>
            <a:spLocks noGrp="1"/>
          </p:cNvSpPr>
          <p:nvPr>
            <p:ph idx="1"/>
          </p:nvPr>
        </p:nvSpPr>
        <p:spPr>
          <a:xfrm>
            <a:off x="655320" y="1295400"/>
            <a:ext cx="6736080" cy="4876800"/>
          </a:xfrm>
        </p:spPr>
        <p:txBody>
          <a:bodyPr/>
          <a:lstStyle/>
          <a:p>
            <a:pPr marL="457200" indent="-457200">
              <a:buFont typeface="Arial" panose="020B0604020202020204" pitchFamily="34" charset="0"/>
              <a:buChar char="•"/>
            </a:pPr>
            <a:r>
              <a:rPr lang="en-US" dirty="0"/>
              <a:t>Flare</a:t>
            </a:r>
            <a:r>
              <a:rPr lang="en-US" baseline="30000" dirty="0"/>
              <a:t>1</a:t>
            </a:r>
            <a:r>
              <a:rPr lang="en-US" dirty="0"/>
              <a:t>, written by Austin Taylor, can analyze </a:t>
            </a:r>
            <a:r>
              <a:rPr lang="en-US" dirty="0" err="1"/>
              <a:t>Zeek</a:t>
            </a:r>
            <a:r>
              <a:rPr lang="en-US" dirty="0"/>
              <a:t> or </a:t>
            </a:r>
            <a:r>
              <a:rPr lang="en-US" dirty="0" err="1"/>
              <a:t>Suricata</a:t>
            </a:r>
            <a:r>
              <a:rPr lang="en-US" dirty="0"/>
              <a:t> flows inside an elastic stack to identify C2 beacons.  </a:t>
            </a:r>
          </a:p>
          <a:p>
            <a:pPr marL="457200" indent="-457200">
              <a:buFont typeface="Arial" panose="020B0604020202020204" pitchFamily="34" charset="0"/>
              <a:buChar char="•"/>
            </a:pPr>
            <a:r>
              <a:rPr lang="en-US" dirty="0"/>
              <a:t>Real Intelligence Threat Analytics, RITA</a:t>
            </a:r>
            <a:r>
              <a:rPr lang="en-US" baseline="30000" dirty="0"/>
              <a:t>2, </a:t>
            </a:r>
            <a:r>
              <a:rPr lang="en-US" dirty="0"/>
              <a:t>from Active Countermeasures, can also ingest </a:t>
            </a:r>
            <a:r>
              <a:rPr lang="en-US" dirty="0" err="1"/>
              <a:t>Zeek</a:t>
            </a:r>
            <a:r>
              <a:rPr lang="en-US" dirty="0"/>
              <a:t> logs to detect beaconing, DNS tunnels and query blacklists </a:t>
            </a:r>
          </a:p>
        </p:txBody>
      </p:sp>
      <p:pic>
        <p:nvPicPr>
          <p:cNvPr id="7" name="Picture 6">
            <a:extLst>
              <a:ext uri="{FF2B5EF4-FFF2-40B4-BE49-F238E27FC236}">
                <a16:creationId xmlns:a16="http://schemas.microsoft.com/office/drawing/2014/main" id="{AC0FE8C5-0110-4447-B618-0CB32CFDE5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43800" y="1752600"/>
            <a:ext cx="3800075" cy="1816100"/>
          </a:xfrm>
          <a:prstGeom prst="rect">
            <a:avLst/>
          </a:prstGeom>
        </p:spPr>
      </p:pic>
    </p:spTree>
    <p:extLst>
      <p:ext uri="{BB962C8B-B14F-4D97-AF65-F5344CB8AC3E}">
        <p14:creationId xmlns:p14="http://schemas.microsoft.com/office/powerpoint/2010/main" val="248987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t>Architecting to Protect the Crown Jewels: Data-Centric Security</a:t>
            </a:r>
          </a:p>
        </p:txBody>
      </p:sp>
      <p:sp>
        <p:nvSpPr>
          <p:cNvPr id="4" name="Slide Number Placeholder 2">
            <a:extLst>
              <a:ext uri="{FF2B5EF4-FFF2-40B4-BE49-F238E27FC236}">
                <a16:creationId xmlns:a16="http://schemas.microsoft.com/office/drawing/2014/main" id="{E6F634B4-EBA0-C445-B594-A4E99DB9B398}"/>
              </a:ext>
            </a:extLst>
          </p:cNvPr>
          <p:cNvSpPr>
            <a:spLocks noGrp="1"/>
          </p:cNvSpPr>
          <p:nvPr>
            <p:ph type="sldNum" sz="quarter" idx="11"/>
          </p:nvPr>
        </p:nvSpPr>
        <p:spPr>
          <a:xfrm>
            <a:off x="11536680" y="6311900"/>
            <a:ext cx="653796" cy="546101"/>
          </a:xfrm>
        </p:spPr>
        <p:txBody>
          <a:bodyPr/>
          <a:lstStyle/>
          <a:p>
            <a:fld id="{A12C446D-6113-E749-B2D6-33109B9D4DC9}" type="slidenum">
              <a:rPr lang="en-US" smtClean="0"/>
              <a:pPr/>
              <a:t>22</a:t>
            </a:fld>
            <a:endParaRPr lang="en-US" dirty="0"/>
          </a:p>
        </p:txBody>
      </p:sp>
    </p:spTree>
    <p:extLst>
      <p:ext uri="{BB962C8B-B14F-4D97-AF65-F5344CB8AC3E}">
        <p14:creationId xmlns:p14="http://schemas.microsoft.com/office/powerpoint/2010/main" val="41996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B261-0D8A-6141-BC76-6CA1CAED20EE}"/>
              </a:ext>
            </a:extLst>
          </p:cNvPr>
          <p:cNvSpPr>
            <a:spLocks noGrp="1"/>
          </p:cNvSpPr>
          <p:nvPr>
            <p:ph type="title"/>
          </p:nvPr>
        </p:nvSpPr>
        <p:spPr/>
        <p:txBody>
          <a:bodyPr/>
          <a:lstStyle/>
          <a:p>
            <a:r>
              <a:rPr lang="en-US" dirty="0"/>
              <a:t>Identify and Prioritize Critical Assets</a:t>
            </a:r>
          </a:p>
        </p:txBody>
      </p:sp>
      <p:sp>
        <p:nvSpPr>
          <p:cNvPr id="5" name="Content Placeholder 4">
            <a:extLst>
              <a:ext uri="{FF2B5EF4-FFF2-40B4-BE49-F238E27FC236}">
                <a16:creationId xmlns:a16="http://schemas.microsoft.com/office/drawing/2014/main" id="{BD96BD4B-68F8-CC4D-83F8-4802CAEDCEEB}"/>
              </a:ext>
            </a:extLst>
          </p:cNvPr>
          <p:cNvSpPr>
            <a:spLocks noGrp="1"/>
          </p:cNvSpPr>
          <p:nvPr>
            <p:ph idx="1"/>
          </p:nvPr>
        </p:nvSpPr>
        <p:spPr>
          <a:xfrm>
            <a:off x="746760" y="1240466"/>
            <a:ext cx="10698480" cy="4876800"/>
          </a:xfrm>
        </p:spPr>
        <p:txBody>
          <a:bodyPr/>
          <a:lstStyle/>
          <a:p>
            <a:pPr marL="457200" indent="-457200">
              <a:buFont typeface="Arial" panose="020B0604020202020204" pitchFamily="34" charset="0"/>
              <a:buChar char="•"/>
            </a:pPr>
            <a:r>
              <a:rPr lang="en-US" sz="2800" dirty="0"/>
              <a:t>The answer to: “</a:t>
            </a:r>
            <a:r>
              <a:rPr lang="en-US" sz="2800" i="1" dirty="0"/>
              <a:t>what are you trying to protect?</a:t>
            </a:r>
            <a:r>
              <a:rPr lang="en-US" sz="2800" dirty="0"/>
              <a:t>” can’t be </a:t>
            </a:r>
            <a:r>
              <a:rPr lang="en-US" sz="2800" i="1" dirty="0"/>
              <a:t>everything</a:t>
            </a:r>
            <a:endParaRPr lang="en-US" sz="2800" dirty="0"/>
          </a:p>
          <a:p>
            <a:pPr marL="457200" indent="-457200">
              <a:buFont typeface="Arial" panose="020B0604020202020204" pitchFamily="34" charset="0"/>
              <a:buChar char="•"/>
            </a:pPr>
            <a:r>
              <a:rPr lang="en-US" sz="2800" dirty="0"/>
              <a:t>A security architect needs to understand the mission(s) of the organization and work with business owners to identify the associated critical assets needed to support them</a:t>
            </a:r>
          </a:p>
          <a:p>
            <a:pPr marL="457200" indent="-457200">
              <a:buFont typeface="Arial" panose="020B0604020202020204" pitchFamily="34" charset="0"/>
              <a:buChar char="•"/>
            </a:pPr>
            <a:r>
              <a:rPr lang="en-US" sz="2800" dirty="0"/>
              <a:t>Create a list of defensible assets and classify them                  from most critical to least critical</a:t>
            </a:r>
          </a:p>
          <a:p>
            <a:pPr marL="862013" lvl="1" indent="-393700">
              <a:buFont typeface="Arial" panose="020B0604020202020204" pitchFamily="34" charset="0"/>
              <a:buChar char="•"/>
            </a:pPr>
            <a:r>
              <a:rPr lang="en-US" sz="2400" dirty="0"/>
              <a:t>If your organization has a BCP, start there</a:t>
            </a:r>
          </a:p>
          <a:p>
            <a:pPr marL="457200" indent="-457200">
              <a:buFont typeface="Arial" panose="020B0604020202020204" pitchFamily="34" charset="0"/>
              <a:buChar char="•"/>
            </a:pPr>
            <a:r>
              <a:rPr lang="en-US" sz="2800" dirty="0"/>
              <a:t>Consider different network zones and user tiers</a:t>
            </a:r>
          </a:p>
          <a:p>
            <a:pPr marL="457200" indent="-457200">
              <a:buFont typeface="Arial" panose="020B0604020202020204" pitchFamily="34" charset="0"/>
              <a:buChar char="•"/>
            </a:pPr>
            <a:r>
              <a:rPr lang="en-US" sz="2800" dirty="0"/>
              <a:t>Align different security levels to zones &amp; tiers</a:t>
            </a:r>
          </a:p>
        </p:txBody>
      </p:sp>
      <p:pic>
        <p:nvPicPr>
          <p:cNvPr id="3" name="Picture 2">
            <a:extLst>
              <a:ext uri="{FF2B5EF4-FFF2-40B4-BE49-F238E27FC236}">
                <a16:creationId xmlns:a16="http://schemas.microsoft.com/office/drawing/2014/main" id="{B5F03CA4-CFF2-EB43-A486-3A1B7C93FB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96400" y="3505200"/>
            <a:ext cx="2454189" cy="2724150"/>
          </a:xfrm>
          <a:prstGeom prst="rect">
            <a:avLst/>
          </a:prstGeom>
        </p:spPr>
      </p:pic>
    </p:spTree>
    <p:extLst>
      <p:ext uri="{BB962C8B-B14F-4D97-AF65-F5344CB8AC3E}">
        <p14:creationId xmlns:p14="http://schemas.microsoft.com/office/powerpoint/2010/main" val="2600255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8966ED-5ADC-44DB-BB1D-F1CC48445C25}"/>
              </a:ext>
            </a:extLst>
          </p:cNvPr>
          <p:cNvSpPr>
            <a:spLocks noGrp="1"/>
          </p:cNvSpPr>
          <p:nvPr>
            <p:ph type="title"/>
          </p:nvPr>
        </p:nvSpPr>
        <p:spPr/>
        <p:txBody>
          <a:bodyPr/>
          <a:lstStyle/>
          <a:p>
            <a:r>
              <a:rPr lang="en-US" dirty="0"/>
              <a:t>Know Thy Organization</a:t>
            </a:r>
          </a:p>
        </p:txBody>
      </p:sp>
      <p:sp>
        <p:nvSpPr>
          <p:cNvPr id="6" name="Content Placeholder 5">
            <a:extLst>
              <a:ext uri="{FF2B5EF4-FFF2-40B4-BE49-F238E27FC236}">
                <a16:creationId xmlns:a16="http://schemas.microsoft.com/office/drawing/2014/main" id="{0C2DE17C-B704-4A51-A257-7E9EB02BAC30}"/>
              </a:ext>
            </a:extLst>
          </p:cNvPr>
          <p:cNvSpPr>
            <a:spLocks noGrp="1"/>
          </p:cNvSpPr>
          <p:nvPr>
            <p:ph idx="1"/>
          </p:nvPr>
        </p:nvSpPr>
        <p:spPr>
          <a:xfrm>
            <a:off x="655320" y="1219200"/>
            <a:ext cx="10881360" cy="4876800"/>
          </a:xfrm>
        </p:spPr>
        <p:txBody>
          <a:bodyPr/>
          <a:lstStyle/>
          <a:p>
            <a:r>
              <a:rPr lang="en-US" dirty="0"/>
              <a:t>A defensible architecture requires organizational awareness</a:t>
            </a:r>
          </a:p>
          <a:p>
            <a:pPr marL="457200" indent="-457200">
              <a:buFont typeface="Arial" panose="020B0604020202020204" pitchFamily="34" charset="0"/>
              <a:buChar char="•"/>
            </a:pPr>
            <a:r>
              <a:rPr lang="en-US" dirty="0"/>
              <a:t>What are critical assets?</a:t>
            </a:r>
          </a:p>
          <a:p>
            <a:pPr marL="457200" indent="-457200">
              <a:buFont typeface="Arial" panose="020B0604020202020204" pitchFamily="34" charset="0"/>
              <a:buChar char="•"/>
            </a:pPr>
            <a:r>
              <a:rPr lang="en-US" dirty="0"/>
              <a:t>Where are the critical assets?</a:t>
            </a:r>
          </a:p>
          <a:p>
            <a:pPr marL="457200" indent="-457200">
              <a:buFont typeface="Arial" panose="020B0604020202020204" pitchFamily="34" charset="0"/>
              <a:buChar char="•"/>
            </a:pPr>
            <a:r>
              <a:rPr lang="en-US" dirty="0"/>
              <a:t>Why are they considered critical assets?</a:t>
            </a:r>
          </a:p>
          <a:p>
            <a:pPr marL="457200" indent="-457200">
              <a:buFont typeface="Arial" panose="020B0604020202020204" pitchFamily="34" charset="0"/>
              <a:buChar char="•"/>
            </a:pPr>
            <a:r>
              <a:rPr lang="en-US" dirty="0"/>
              <a:t>What do these assets need to function?</a:t>
            </a:r>
          </a:p>
          <a:p>
            <a:r>
              <a:rPr lang="en-US" dirty="0"/>
              <a:t>Knowing the above questions allows defenses to be built</a:t>
            </a:r>
          </a:p>
          <a:p>
            <a:pPr marL="457200" indent="-457200">
              <a:buFont typeface="Arial" panose="020B0604020202020204" pitchFamily="34" charset="0"/>
              <a:buChar char="•"/>
            </a:pPr>
            <a:r>
              <a:rPr lang="en-US" b="1" dirty="0"/>
              <a:t>Network-centric</a:t>
            </a:r>
            <a:r>
              <a:rPr lang="en-US" dirty="0"/>
              <a:t> defenses build a security moat</a:t>
            </a:r>
          </a:p>
          <a:p>
            <a:pPr marL="457200" indent="-457200">
              <a:buFont typeface="Arial" panose="020B0604020202020204" pitchFamily="34" charset="0"/>
              <a:buChar char="•"/>
            </a:pPr>
            <a:r>
              <a:rPr lang="en-US" b="1" dirty="0"/>
              <a:t>Data-centric</a:t>
            </a:r>
            <a:r>
              <a:rPr lang="en-US" dirty="0"/>
              <a:t> defenses secure the treasure in the castle</a:t>
            </a:r>
          </a:p>
        </p:txBody>
      </p:sp>
      <p:pic>
        <p:nvPicPr>
          <p:cNvPr id="2050" name="Picture 2" descr="Image result for castle moat and farm">
            <a:extLst>
              <a:ext uri="{FF2B5EF4-FFF2-40B4-BE49-F238E27FC236}">
                <a16:creationId xmlns:a16="http://schemas.microsoft.com/office/drawing/2014/main" id="{1BC4238E-3C8D-401F-82F0-DA35C61709B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86800" y="1905000"/>
            <a:ext cx="2895600" cy="248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58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7C7E2-9BFC-4162-98F6-5FEEF1EF9654}"/>
              </a:ext>
            </a:extLst>
          </p:cNvPr>
          <p:cNvSpPr>
            <a:spLocks noGrp="1"/>
          </p:cNvSpPr>
          <p:nvPr>
            <p:ph type="title"/>
          </p:nvPr>
        </p:nvSpPr>
        <p:spPr/>
        <p:txBody>
          <a:bodyPr/>
          <a:lstStyle/>
          <a:p>
            <a:r>
              <a:rPr lang="en-US" dirty="0"/>
              <a:t>Acceptance</a:t>
            </a:r>
          </a:p>
        </p:txBody>
      </p:sp>
      <p:sp>
        <p:nvSpPr>
          <p:cNvPr id="6" name="Content Placeholder 5">
            <a:extLst>
              <a:ext uri="{FF2B5EF4-FFF2-40B4-BE49-F238E27FC236}">
                <a16:creationId xmlns:a16="http://schemas.microsoft.com/office/drawing/2014/main" id="{525ECEFE-A4DC-4CA4-A96D-A5FCDC08806A}"/>
              </a:ext>
            </a:extLst>
          </p:cNvPr>
          <p:cNvSpPr>
            <a:spLocks noGrp="1"/>
          </p:cNvSpPr>
          <p:nvPr>
            <p:ph idx="1"/>
          </p:nvPr>
        </p:nvSpPr>
        <p:spPr/>
        <p:txBody>
          <a:bodyPr/>
          <a:lstStyle/>
          <a:p>
            <a:r>
              <a:rPr lang="en-US" dirty="0"/>
              <a:t>First task is to identify key data and where it is expected</a:t>
            </a:r>
          </a:p>
          <a:p>
            <a:pPr marL="457200" indent="-457200">
              <a:buFont typeface="Arial" panose="020B0604020202020204" pitchFamily="34" charset="0"/>
              <a:buChar char="•"/>
            </a:pPr>
            <a:r>
              <a:rPr lang="en-US" dirty="0"/>
              <a:t>File servers</a:t>
            </a:r>
          </a:p>
          <a:p>
            <a:pPr marL="457200" indent="-457200">
              <a:buFont typeface="Arial" panose="020B0604020202020204" pitchFamily="34" charset="0"/>
              <a:buChar char="•"/>
            </a:pPr>
            <a:r>
              <a:rPr lang="en-US" dirty="0"/>
              <a:t>Database servers</a:t>
            </a:r>
          </a:p>
          <a:p>
            <a:pPr marL="457200" indent="-457200">
              <a:buFont typeface="Arial" panose="020B0604020202020204" pitchFamily="34" charset="0"/>
              <a:buChar char="•"/>
            </a:pPr>
            <a:r>
              <a:rPr lang="en-US" dirty="0"/>
              <a:t>USB drives</a:t>
            </a:r>
          </a:p>
          <a:p>
            <a:r>
              <a:rPr lang="en-US" dirty="0"/>
              <a:t>Next, is to realize where it may end up</a:t>
            </a:r>
          </a:p>
          <a:p>
            <a:pPr marL="457200" indent="-457200">
              <a:buFont typeface="Arial" panose="020B0604020202020204" pitchFamily="34" charset="0"/>
              <a:buChar char="•"/>
            </a:pPr>
            <a:r>
              <a:rPr lang="en-US" dirty="0"/>
              <a:t>Laptops</a:t>
            </a:r>
          </a:p>
          <a:p>
            <a:pPr marL="457200" indent="-457200">
              <a:buFont typeface="Arial" panose="020B0604020202020204" pitchFamily="34" charset="0"/>
              <a:buChar char="•"/>
            </a:pPr>
            <a:r>
              <a:rPr lang="en-US" dirty="0"/>
              <a:t>Mobile phones</a:t>
            </a:r>
          </a:p>
          <a:p>
            <a:pPr marL="457200" indent="-457200">
              <a:buFont typeface="Arial" panose="020B0604020202020204" pitchFamily="34" charset="0"/>
              <a:buChar char="•"/>
            </a:pPr>
            <a:r>
              <a:rPr lang="en-US" dirty="0"/>
              <a:t>Personal USB devices</a:t>
            </a:r>
          </a:p>
        </p:txBody>
      </p:sp>
      <p:pic>
        <p:nvPicPr>
          <p:cNvPr id="7" name="Picture 4" descr="Image result for credit card file">
            <a:extLst>
              <a:ext uri="{FF2B5EF4-FFF2-40B4-BE49-F238E27FC236}">
                <a16:creationId xmlns:a16="http://schemas.microsoft.com/office/drawing/2014/main" id="{29448E10-D7CE-42D9-99EB-AD24F8E6FB7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91600" y="2022169"/>
            <a:ext cx="1676400" cy="13773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ard Drives - good.jpg">
            <a:extLst>
              <a:ext uri="{FF2B5EF4-FFF2-40B4-BE49-F238E27FC236}">
                <a16:creationId xmlns:a16="http://schemas.microsoft.com/office/drawing/2014/main" id="{C197AE11-399A-4E60-9E99-F3659F2F143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8400" y="1758338"/>
            <a:ext cx="952500" cy="1905000"/>
          </a:xfrm>
          <a:prstGeom prst="rect">
            <a:avLst/>
          </a:prstGeom>
        </p:spPr>
      </p:pic>
      <p:pic>
        <p:nvPicPr>
          <p:cNvPr id="9" name="Picture 4" descr="Image result for database server icon">
            <a:extLst>
              <a:ext uri="{FF2B5EF4-FFF2-40B4-BE49-F238E27FC236}">
                <a16:creationId xmlns:a16="http://schemas.microsoft.com/office/drawing/2014/main" id="{B6F79BF3-9B97-4C15-832E-6AA52A5A315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38224" y="2876601"/>
            <a:ext cx="725351" cy="8369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pad - good.jpg">
            <a:extLst>
              <a:ext uri="{FF2B5EF4-FFF2-40B4-BE49-F238E27FC236}">
                <a16:creationId xmlns:a16="http://schemas.microsoft.com/office/drawing/2014/main" id="{C294315A-7949-4A43-990B-7DD21CB293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67800" y="4191000"/>
            <a:ext cx="1524000" cy="2286000"/>
          </a:xfrm>
          <a:prstGeom prst="rect">
            <a:avLst/>
          </a:prstGeom>
        </p:spPr>
      </p:pic>
      <p:cxnSp>
        <p:nvCxnSpPr>
          <p:cNvPr id="12" name="Straight Arrow Connector 11">
            <a:extLst>
              <a:ext uri="{FF2B5EF4-FFF2-40B4-BE49-F238E27FC236}">
                <a16:creationId xmlns:a16="http://schemas.microsoft.com/office/drawing/2014/main" id="{3B27E1BF-631B-430E-B81D-8F01A819E03A}"/>
              </a:ext>
            </a:extLst>
          </p:cNvPr>
          <p:cNvCxnSpPr/>
          <p:nvPr/>
        </p:nvCxnSpPr>
        <p:spPr>
          <a:xfrm flipH="1">
            <a:off x="7696200" y="2710838"/>
            <a:ext cx="1066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EE0B106-6890-4AD6-909C-8F2251B601F4}"/>
              </a:ext>
            </a:extLst>
          </p:cNvPr>
          <p:cNvCxnSpPr>
            <a:endCxn id="10" idx="0"/>
          </p:cNvCxnSpPr>
          <p:nvPr/>
        </p:nvCxnSpPr>
        <p:spPr>
          <a:xfrm>
            <a:off x="9829800" y="3429000"/>
            <a:ext cx="0" cy="76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2C484B-D737-4F71-AEFD-AB10538FF7A2}"/>
              </a:ext>
            </a:extLst>
          </p:cNvPr>
          <p:cNvSpPr txBox="1"/>
          <p:nvPr/>
        </p:nvSpPr>
        <p:spPr>
          <a:xfrm>
            <a:off x="7200899" y="2022169"/>
            <a:ext cx="1866901" cy="523220"/>
          </a:xfrm>
          <a:prstGeom prst="rect">
            <a:avLst/>
          </a:prstGeom>
          <a:noFill/>
        </p:spPr>
        <p:txBody>
          <a:bodyPr wrap="square" rtlCol="0">
            <a:spAutoFit/>
          </a:bodyPr>
          <a:lstStyle/>
          <a:p>
            <a:pPr algn="ctr"/>
            <a:r>
              <a:rPr lang="en-US" sz="2800" dirty="0">
                <a:solidFill>
                  <a:schemeClr val="accent5">
                    <a:lumMod val="75000"/>
                  </a:schemeClr>
                </a:solidFill>
                <a:latin typeface="+mn-lt"/>
              </a:rPr>
              <a:t>Expected</a:t>
            </a:r>
          </a:p>
        </p:txBody>
      </p:sp>
      <p:sp>
        <p:nvSpPr>
          <p:cNvPr id="16" name="TextBox 15">
            <a:extLst>
              <a:ext uri="{FF2B5EF4-FFF2-40B4-BE49-F238E27FC236}">
                <a16:creationId xmlns:a16="http://schemas.microsoft.com/office/drawing/2014/main" id="{AC693E25-75AF-471B-A082-F96F63DEBC41}"/>
              </a:ext>
            </a:extLst>
          </p:cNvPr>
          <p:cNvSpPr txBox="1"/>
          <p:nvPr/>
        </p:nvSpPr>
        <p:spPr>
          <a:xfrm>
            <a:off x="9930209" y="3271391"/>
            <a:ext cx="1866901" cy="954107"/>
          </a:xfrm>
          <a:prstGeom prst="rect">
            <a:avLst/>
          </a:prstGeom>
          <a:noFill/>
        </p:spPr>
        <p:txBody>
          <a:bodyPr wrap="square" rtlCol="0">
            <a:spAutoFit/>
          </a:bodyPr>
          <a:lstStyle/>
          <a:p>
            <a:pPr algn="ctr"/>
            <a:r>
              <a:rPr lang="en-US" sz="2800" dirty="0">
                <a:solidFill>
                  <a:srgbClr val="FF0000"/>
                </a:solidFill>
                <a:latin typeface="+mn-lt"/>
              </a:rPr>
              <a:t>Probable</a:t>
            </a:r>
          </a:p>
          <a:p>
            <a:pPr algn="ctr"/>
            <a:r>
              <a:rPr lang="en-US" sz="2800" dirty="0">
                <a:solidFill>
                  <a:srgbClr val="FF0000"/>
                </a:solidFill>
                <a:latin typeface="+mn-lt"/>
              </a:rPr>
              <a:t>reality</a:t>
            </a:r>
          </a:p>
        </p:txBody>
      </p:sp>
    </p:spTree>
    <p:extLst>
      <p:ext uri="{BB962C8B-B14F-4D97-AF65-F5344CB8AC3E}">
        <p14:creationId xmlns:p14="http://schemas.microsoft.com/office/powerpoint/2010/main" val="519861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606D92-CE87-4E6E-B5E6-2DF45365B84A}"/>
              </a:ext>
            </a:extLst>
          </p:cNvPr>
          <p:cNvSpPr>
            <a:spLocks noGrp="1"/>
          </p:cNvSpPr>
          <p:nvPr>
            <p:ph type="title"/>
          </p:nvPr>
        </p:nvSpPr>
        <p:spPr/>
        <p:txBody>
          <a:bodyPr/>
          <a:lstStyle/>
          <a:p>
            <a:r>
              <a:rPr lang="en-US" dirty="0"/>
              <a:t>File Classification</a:t>
            </a:r>
          </a:p>
        </p:txBody>
      </p:sp>
      <p:sp>
        <p:nvSpPr>
          <p:cNvPr id="6" name="Content Placeholder 5">
            <a:extLst>
              <a:ext uri="{FF2B5EF4-FFF2-40B4-BE49-F238E27FC236}">
                <a16:creationId xmlns:a16="http://schemas.microsoft.com/office/drawing/2014/main" id="{98B90CE8-A3DD-41E2-872F-760D22CB7CBE}"/>
              </a:ext>
            </a:extLst>
          </p:cNvPr>
          <p:cNvSpPr>
            <a:spLocks noGrp="1"/>
          </p:cNvSpPr>
          <p:nvPr>
            <p:ph idx="1"/>
          </p:nvPr>
        </p:nvSpPr>
        <p:spPr/>
        <p:txBody>
          <a:bodyPr/>
          <a:lstStyle/>
          <a:p>
            <a:r>
              <a:rPr lang="en-US" dirty="0"/>
              <a:t>To control and audit sensitive files requires classification</a:t>
            </a:r>
          </a:p>
          <a:p>
            <a:r>
              <a:rPr lang="en-US" dirty="0">
                <a:latin typeface="Courier New" panose="02070309020205020404" pitchFamily="49" charset="0"/>
                <a:cs typeface="Courier New" panose="02070309020205020404" pitchFamily="49" charset="0"/>
              </a:rPr>
              <a:t>D:\pci_share\530_backup.xlsx </a:t>
            </a:r>
            <a:r>
              <a:rPr lang="en-US" dirty="0"/>
              <a:t>&lt;- Contains PCI</a:t>
            </a:r>
          </a:p>
          <a:p>
            <a:r>
              <a:rPr lang="en-US" dirty="0"/>
              <a:t>Maybe files in </a:t>
            </a:r>
            <a:r>
              <a:rPr lang="en-US" b="1" dirty="0" err="1"/>
              <a:t>pci_share</a:t>
            </a:r>
            <a:r>
              <a:rPr lang="en-US" b="1" dirty="0"/>
              <a:t> </a:t>
            </a:r>
            <a:r>
              <a:rPr lang="en-US" dirty="0"/>
              <a:t>are expected to have PCI data</a:t>
            </a:r>
          </a:p>
          <a:p>
            <a:pPr marL="457200" indent="-457200">
              <a:buFont typeface="Arial" panose="020B0604020202020204" pitchFamily="34" charset="0"/>
              <a:buChar char="•"/>
            </a:pPr>
            <a:r>
              <a:rPr lang="en-US" dirty="0"/>
              <a:t>File server is properly segmented and intended for PCI</a:t>
            </a:r>
          </a:p>
          <a:p>
            <a:pPr marL="457200" indent="-457200">
              <a:buFont typeface="Arial" panose="020B0604020202020204" pitchFamily="34" charset="0"/>
              <a:buChar char="•"/>
            </a:pPr>
            <a:r>
              <a:rPr lang="en-US" dirty="0"/>
              <a:t>Yet user with read access can copy it to local box</a:t>
            </a:r>
          </a:p>
          <a:p>
            <a:r>
              <a:rPr lang="en-US" sz="2800" dirty="0"/>
              <a:t>Assume you saw a file called </a:t>
            </a:r>
            <a:r>
              <a:rPr lang="en-US" sz="2800" b="1" dirty="0">
                <a:cs typeface="Courier New" panose="02070309020205020404" pitchFamily="49" charset="0"/>
              </a:rPr>
              <a:t>530_backup.xlsx</a:t>
            </a:r>
            <a:r>
              <a:rPr lang="en-US" sz="2800" dirty="0">
                <a:cs typeface="Courier New" panose="02070309020205020404" pitchFamily="49" charset="0"/>
              </a:rPr>
              <a:t> on a desktop</a:t>
            </a:r>
            <a:endParaRPr lang="en-US" sz="2800" b="1" dirty="0">
              <a:cs typeface="Courier New" panose="02070309020205020404" pitchFamily="49" charset="0"/>
            </a:endParaRPr>
          </a:p>
          <a:p>
            <a:pPr marL="457200" indent="-457200">
              <a:buFont typeface="Arial" panose="020B0604020202020204" pitchFamily="34" charset="0"/>
              <a:buChar char="•"/>
            </a:pPr>
            <a:r>
              <a:rPr lang="en-US" sz="2800" dirty="0"/>
              <a:t>Would you assume it had credit card data?</a:t>
            </a:r>
          </a:p>
          <a:p>
            <a:pPr marL="457200" indent="-457200">
              <a:buFont typeface="Arial" panose="020B0604020202020204" pitchFamily="34" charset="0"/>
              <a:buChar char="•"/>
            </a:pPr>
            <a:r>
              <a:rPr lang="en-US" sz="2800" dirty="0"/>
              <a:t>File classification adds tags to identify and control files</a:t>
            </a:r>
            <a:endParaRPr lang="en-US" dirty="0"/>
          </a:p>
        </p:txBody>
      </p:sp>
    </p:spTree>
    <p:extLst>
      <p:ext uri="{BB962C8B-B14F-4D97-AF65-F5344CB8AC3E}">
        <p14:creationId xmlns:p14="http://schemas.microsoft.com/office/powerpoint/2010/main" val="3446875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C408-EE6A-4554-99E1-80936234B9E5}"/>
              </a:ext>
            </a:extLst>
          </p:cNvPr>
          <p:cNvSpPr>
            <a:spLocks noGrp="1"/>
          </p:cNvSpPr>
          <p:nvPr>
            <p:ph type="title"/>
          </p:nvPr>
        </p:nvSpPr>
        <p:spPr/>
        <p:txBody>
          <a:bodyPr/>
          <a:lstStyle/>
          <a:p>
            <a:r>
              <a:rPr lang="en-US" dirty="0"/>
              <a:t>Windows File Classification Infrastructure (FCI)</a:t>
            </a:r>
          </a:p>
        </p:txBody>
      </p:sp>
      <p:sp>
        <p:nvSpPr>
          <p:cNvPr id="6" name="Content Placeholder 5">
            <a:extLst>
              <a:ext uri="{FF2B5EF4-FFF2-40B4-BE49-F238E27FC236}">
                <a16:creationId xmlns:a16="http://schemas.microsoft.com/office/drawing/2014/main" id="{B3B38173-5BAF-4BAF-9D87-C032D5DFB45E}"/>
              </a:ext>
            </a:extLst>
          </p:cNvPr>
          <p:cNvSpPr>
            <a:spLocks noGrp="1"/>
          </p:cNvSpPr>
          <p:nvPr>
            <p:ph idx="1"/>
          </p:nvPr>
        </p:nvSpPr>
        <p:spPr/>
        <p:txBody>
          <a:bodyPr/>
          <a:lstStyle/>
          <a:p>
            <a:r>
              <a:rPr lang="en-US" sz="2800" dirty="0"/>
              <a:t>Server 2008 R2 and later supports file classification</a:t>
            </a:r>
          </a:p>
          <a:p>
            <a:pPr marL="457200" indent="-457200">
              <a:buFont typeface="Arial" panose="020B0604020202020204" pitchFamily="34" charset="0"/>
              <a:buChar char="•"/>
            </a:pPr>
            <a:r>
              <a:rPr lang="en-US" sz="2800" dirty="0"/>
              <a:t>Requires File Server Resource Manager (FSRM) role</a:t>
            </a:r>
          </a:p>
          <a:p>
            <a:r>
              <a:rPr lang="en-US" sz="2800" dirty="0"/>
              <a:t>Allows assigning properties to files</a:t>
            </a:r>
          </a:p>
          <a:p>
            <a:pPr marL="457200" indent="-457200">
              <a:buFont typeface="Arial" panose="020B0604020202020204" pitchFamily="34" charset="0"/>
              <a:buChar char="•"/>
            </a:pPr>
            <a:r>
              <a:rPr lang="en-US" sz="2800" dirty="0"/>
              <a:t>Properties can be anything</a:t>
            </a:r>
          </a:p>
          <a:p>
            <a:pPr marL="914400" lvl="1" indent="-457200">
              <a:buFont typeface="Arial" panose="020B0604020202020204" pitchFamily="34" charset="0"/>
              <a:buChar char="•"/>
            </a:pPr>
            <a:r>
              <a:rPr lang="en-US" sz="2400" dirty="0"/>
              <a:t>Clearance required</a:t>
            </a:r>
          </a:p>
          <a:p>
            <a:pPr marL="914400" lvl="1" indent="-457200">
              <a:buFont typeface="Arial" panose="020B0604020202020204" pitchFamily="34" charset="0"/>
              <a:buChar char="•"/>
            </a:pPr>
            <a:r>
              <a:rPr lang="en-US" sz="2400" dirty="0"/>
              <a:t>Level of PII</a:t>
            </a:r>
          </a:p>
          <a:p>
            <a:pPr marL="914400" lvl="1" indent="-457200">
              <a:buFont typeface="Arial" panose="020B0604020202020204" pitchFamily="34" charset="0"/>
              <a:buChar char="•"/>
            </a:pPr>
            <a:r>
              <a:rPr lang="en-US" sz="2400" dirty="0"/>
              <a:t>Whether something is PCI or EPHI</a:t>
            </a:r>
          </a:p>
          <a:p>
            <a:pPr marL="914400" lvl="1" indent="-457200">
              <a:buFont typeface="Arial" panose="020B0604020202020204" pitchFamily="34" charset="0"/>
              <a:buChar char="•"/>
            </a:pPr>
            <a:r>
              <a:rPr lang="en-US" sz="2400" dirty="0"/>
              <a:t>Date something occurred</a:t>
            </a:r>
          </a:p>
          <a:p>
            <a:pPr marL="914400" lvl="1" indent="-457200">
              <a:buFont typeface="Arial" panose="020B0604020202020204" pitchFamily="34" charset="0"/>
              <a:buChar char="•"/>
            </a:pPr>
            <a:r>
              <a:rPr lang="en-US" sz="2400" dirty="0"/>
              <a:t>Impact of disclosure</a:t>
            </a:r>
          </a:p>
          <a:p>
            <a:pPr marL="860425" lvl="1"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dirty="0"/>
          </a:p>
          <a:p>
            <a:endParaRPr lang="en-US" dirty="0"/>
          </a:p>
        </p:txBody>
      </p:sp>
      <p:pic>
        <p:nvPicPr>
          <p:cNvPr id="9" name="Picture 8">
            <a:extLst>
              <a:ext uri="{FF2B5EF4-FFF2-40B4-BE49-F238E27FC236}">
                <a16:creationId xmlns:a16="http://schemas.microsoft.com/office/drawing/2014/main" id="{BF577A68-E620-450F-9FE0-5E3927DD89AD}"/>
              </a:ext>
            </a:extLst>
          </p:cNvPr>
          <p:cNvPicPr>
            <a:picLocks noChangeAspect="1"/>
          </p:cNvPicPr>
          <p:nvPr/>
        </p:nvPicPr>
        <p:blipFill>
          <a:blip r:embed="rId3"/>
          <a:stretch>
            <a:fillRect/>
          </a:stretch>
        </p:blipFill>
        <p:spPr>
          <a:xfrm>
            <a:off x="7772400" y="2514600"/>
            <a:ext cx="3583446" cy="3673033"/>
          </a:xfrm>
          <a:prstGeom prst="rect">
            <a:avLst/>
          </a:prstGeom>
          <a:ln>
            <a:solidFill>
              <a:schemeClr val="tx1"/>
            </a:solidFill>
          </a:ln>
        </p:spPr>
      </p:pic>
    </p:spTree>
    <p:extLst>
      <p:ext uri="{BB962C8B-B14F-4D97-AF65-F5344CB8AC3E}">
        <p14:creationId xmlns:p14="http://schemas.microsoft.com/office/powerpoint/2010/main" val="4048135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9FDEC9-A273-4290-8CDF-526F8F7D8DE3}"/>
              </a:ext>
            </a:extLst>
          </p:cNvPr>
          <p:cNvSpPr>
            <a:spLocks noGrp="1"/>
          </p:cNvSpPr>
          <p:nvPr>
            <p:ph type="title"/>
          </p:nvPr>
        </p:nvSpPr>
        <p:spPr/>
        <p:txBody>
          <a:bodyPr/>
          <a:lstStyle/>
          <a:p>
            <a:r>
              <a:rPr lang="en-US" dirty="0"/>
              <a:t>File Properties</a:t>
            </a:r>
          </a:p>
        </p:txBody>
      </p:sp>
      <p:sp>
        <p:nvSpPr>
          <p:cNvPr id="6" name="Content Placeholder 5">
            <a:extLst>
              <a:ext uri="{FF2B5EF4-FFF2-40B4-BE49-F238E27FC236}">
                <a16:creationId xmlns:a16="http://schemas.microsoft.com/office/drawing/2014/main" id="{43AB5046-3F14-4753-8FF0-EA4DE598D127}"/>
              </a:ext>
            </a:extLst>
          </p:cNvPr>
          <p:cNvSpPr>
            <a:spLocks noGrp="1"/>
          </p:cNvSpPr>
          <p:nvPr>
            <p:ph idx="1"/>
          </p:nvPr>
        </p:nvSpPr>
        <p:spPr>
          <a:xfrm>
            <a:off x="655320" y="1219200"/>
            <a:ext cx="10881360" cy="4876800"/>
          </a:xfrm>
        </p:spPr>
        <p:txBody>
          <a:bodyPr/>
          <a:lstStyle/>
          <a:p>
            <a:r>
              <a:rPr lang="en-US" dirty="0"/>
              <a:t>2008 R2 only supports local file properties</a:t>
            </a:r>
          </a:p>
          <a:p>
            <a:pPr marL="457200" indent="-457200">
              <a:buFont typeface="Arial" panose="020B0604020202020204" pitchFamily="34" charset="0"/>
              <a:buChar char="•"/>
            </a:pPr>
            <a:r>
              <a:rPr lang="en-US" dirty="0"/>
              <a:t>After 2008 R2 properties can be local or in AD</a:t>
            </a:r>
          </a:p>
          <a:p>
            <a:r>
              <a:rPr lang="en-US" dirty="0"/>
              <a:t>Properties added in Active Directory Administrative Center</a:t>
            </a:r>
          </a:p>
          <a:p>
            <a:pPr marL="457200" indent="-457200">
              <a:buFont typeface="Arial" panose="020B0604020202020204" pitchFamily="34" charset="0"/>
              <a:buChar char="•"/>
            </a:pPr>
            <a:r>
              <a:rPr lang="en-US" dirty="0"/>
              <a:t>Dynamic Access Control -&gt; Resource Properties</a:t>
            </a:r>
          </a:p>
          <a:p>
            <a:pPr marL="457200" indent="-457200">
              <a:buFont typeface="Arial" panose="020B0604020202020204" pitchFamily="34" charset="0"/>
              <a:buChar char="•"/>
            </a:pPr>
            <a:r>
              <a:rPr lang="en-US" dirty="0"/>
              <a:t>Includes many file properties that can be enabled</a:t>
            </a:r>
            <a:br>
              <a:rPr lang="en-US" dirty="0"/>
            </a:br>
            <a:endParaRPr lang="en-US" dirty="0"/>
          </a:p>
          <a:p>
            <a:r>
              <a:rPr lang="en-US" dirty="0"/>
              <a:t>PowerShell can export and</a:t>
            </a:r>
            <a:br>
              <a:rPr lang="en-US" dirty="0"/>
            </a:br>
            <a:r>
              <a:rPr lang="en-US" dirty="0"/>
              <a:t>import properties and settings</a:t>
            </a:r>
          </a:p>
          <a:p>
            <a:endParaRPr lang="en-US" dirty="0"/>
          </a:p>
        </p:txBody>
      </p:sp>
      <p:pic>
        <p:nvPicPr>
          <p:cNvPr id="7" name="Picture 6">
            <a:extLst>
              <a:ext uri="{FF2B5EF4-FFF2-40B4-BE49-F238E27FC236}">
                <a16:creationId xmlns:a16="http://schemas.microsoft.com/office/drawing/2014/main" id="{B056AE5B-7F83-47FB-94C1-85E2CF2A68B9}"/>
              </a:ext>
            </a:extLst>
          </p:cNvPr>
          <p:cNvPicPr>
            <a:picLocks noChangeAspect="1"/>
          </p:cNvPicPr>
          <p:nvPr/>
        </p:nvPicPr>
        <p:blipFill>
          <a:blip r:embed="rId3"/>
          <a:stretch>
            <a:fillRect/>
          </a:stretch>
        </p:blipFill>
        <p:spPr>
          <a:xfrm>
            <a:off x="6477000" y="4325911"/>
            <a:ext cx="5238095" cy="1876190"/>
          </a:xfrm>
          <a:prstGeom prst="rect">
            <a:avLst/>
          </a:prstGeom>
          <a:ln>
            <a:solidFill>
              <a:schemeClr val="tx1"/>
            </a:solidFill>
          </a:ln>
        </p:spPr>
      </p:pic>
    </p:spTree>
    <p:extLst>
      <p:ext uri="{BB962C8B-B14F-4D97-AF65-F5344CB8AC3E}">
        <p14:creationId xmlns:p14="http://schemas.microsoft.com/office/powerpoint/2010/main" val="1030965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968FF2-C677-4B0B-AC76-447F3A01AAF6}"/>
              </a:ext>
            </a:extLst>
          </p:cNvPr>
          <p:cNvSpPr>
            <a:spLocks noGrp="1"/>
          </p:cNvSpPr>
          <p:nvPr>
            <p:ph type="title"/>
          </p:nvPr>
        </p:nvSpPr>
        <p:spPr/>
        <p:txBody>
          <a:bodyPr/>
          <a:lstStyle/>
          <a:p>
            <a:r>
              <a:rPr lang="en-US" dirty="0"/>
              <a:t>Alternate Data Streams (ADS)</a:t>
            </a:r>
          </a:p>
        </p:txBody>
      </p:sp>
      <p:sp>
        <p:nvSpPr>
          <p:cNvPr id="6" name="Content Placeholder 5">
            <a:extLst>
              <a:ext uri="{FF2B5EF4-FFF2-40B4-BE49-F238E27FC236}">
                <a16:creationId xmlns:a16="http://schemas.microsoft.com/office/drawing/2014/main" id="{69AF8347-A2BA-477F-B43E-C27F89771AEC}"/>
              </a:ext>
            </a:extLst>
          </p:cNvPr>
          <p:cNvSpPr>
            <a:spLocks noGrp="1"/>
          </p:cNvSpPr>
          <p:nvPr>
            <p:ph idx="1"/>
          </p:nvPr>
        </p:nvSpPr>
        <p:spPr/>
        <p:txBody>
          <a:bodyPr/>
          <a:lstStyle/>
          <a:p>
            <a:r>
              <a:rPr lang="en-US" dirty="0"/>
              <a:t>File classifications are stored in alternate data streams</a:t>
            </a:r>
          </a:p>
          <a:p>
            <a:pPr marL="457200" indent="-457200">
              <a:buFont typeface="Arial" panose="020B0604020202020204" pitchFamily="34" charset="0"/>
              <a:buChar char="•"/>
            </a:pPr>
            <a:r>
              <a:rPr lang="en-US" sz="2800" dirty="0"/>
              <a:t>Feature of NTFS that allows data to be attached to existing data</a:t>
            </a:r>
          </a:p>
          <a:p>
            <a:r>
              <a:rPr lang="en-US" sz="2400" dirty="0">
                <a:latin typeface="Courier New" panose="02070309020205020404" pitchFamily="49" charset="0"/>
                <a:cs typeface="Courier New" panose="02070309020205020404" pitchFamily="49" charset="0"/>
              </a:rPr>
              <a:t>C:\&gt;streams64.exe C:\test\sec530.txt </a:t>
            </a:r>
          </a:p>
          <a:p>
            <a:r>
              <a:rPr lang="en-US" sz="2400" dirty="0">
                <a:latin typeface="Courier New" panose="02070309020205020404" pitchFamily="49" charset="0"/>
                <a:cs typeface="Courier New" panose="02070309020205020404" pitchFamily="49" charset="0"/>
              </a:rPr>
              <a:t>C:\test\sec530.txt</a:t>
            </a:r>
          </a:p>
          <a:p>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:FSRM{ef88c031-5950-4164-ab92-eec5f16005a5}:$DATA 234</a:t>
            </a:r>
          </a:p>
          <a:p>
            <a:r>
              <a:rPr lang="en-US" sz="2400" dirty="0">
                <a:latin typeface="Courier New" panose="02070309020205020404" pitchFamily="49" charset="0"/>
                <a:cs typeface="Courier New" panose="02070309020205020404" pitchFamily="49" charset="0"/>
              </a:rPr>
              <a:t>PS C:\&gt; get-content -path C:\test\sec530.txt -Stream </a:t>
            </a:r>
            <a:r>
              <a:rPr lang="en-US" sz="2000" dirty="0">
                <a:latin typeface="Courier New" panose="02070309020205020404" pitchFamily="49" charset="0"/>
                <a:cs typeface="Courier New" panose="02070309020205020404" pitchFamily="49" charset="0"/>
              </a:rPr>
              <a:t>"FSRM{ef88c031-5950-4164-ab92-eec5f16005a5}"</a:t>
            </a:r>
          </a:p>
          <a:p>
            <a:r>
              <a:rPr lang="en-US" sz="2000" dirty="0">
                <a:latin typeface="Courier New" panose="02070309020205020404" pitchFamily="49" charset="0"/>
                <a:cs typeface="Courier New" panose="02070309020205020404" pitchFamily="49" charset="0"/>
              </a:rPr>
              <a:t>îC8àBŠ&gt;«N±a$</a:t>
            </a:r>
            <a:r>
              <a:rPr lang="en-US" sz="2000" dirty="0" err="1">
                <a:latin typeface="Courier New" panose="02070309020205020404" pitchFamily="49" charset="0"/>
                <a:cs typeface="Courier New" panose="02070309020205020404" pitchFamily="49" charset="0"/>
              </a:rPr>
              <a:t>íh,Î</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Ò|n|Ì‰Óê</a:t>
            </a:r>
            <a:r>
              <a:rPr lang="en-US" sz="2000" dirty="0">
                <a:latin typeface="Courier New" panose="02070309020205020404" pitchFamily="49" charset="0"/>
                <a:cs typeface="Courier New" panose="02070309020205020404" pitchFamily="49" charset="0"/>
              </a:rPr>
              <a:t>   8          h*</a:t>
            </a:r>
            <a:r>
              <a:rPr lang="en-US" sz="2000" dirty="0" err="1">
                <a:latin typeface="Courier New" panose="02070309020205020404" pitchFamily="49" charset="0"/>
                <a:cs typeface="Courier New" panose="02070309020205020404" pitchFamily="49" charset="0"/>
              </a:rPr>
              <a:t>Á‘ny</a:t>
            </a:r>
            <a:r>
              <a:rPr lang="en-US" sz="2000" dirty="0">
                <a:latin typeface="Courier New" panose="02070309020205020404" pitchFamily="49" charset="0"/>
                <a:cs typeface="Courier New" panose="02070309020205020404" pitchFamily="49" charset="0"/>
              </a:rPr>
              <a:t>&lt;Ô¬È5Û </a:t>
            </a:r>
            <a:r>
              <a:rPr lang="en-US" sz="2000" dirty="0" err="1">
                <a:latin typeface="Courier New" panose="02070309020205020404" pitchFamily="49" charset="0"/>
                <a:cs typeface="Courier New" panose="02070309020205020404" pitchFamily="49" charset="0"/>
              </a:rPr>
              <a:t>mB</a:t>
            </a:r>
            <a:r>
              <a:rPr lang="en-US" sz="2000" dirty="0">
                <a:latin typeface="Courier New" panose="02070309020205020404" pitchFamily="49" charset="0"/>
                <a:cs typeface="Courier New" panose="02070309020205020404" pitchFamily="49" charset="0"/>
              </a:rPr>
              <a:t>…üyËxN²          @  .   $   I m p a c t  M S   3 0 0 0       @  (   P I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_ M S   5 0 0 0       @  D   :   R e q u </a:t>
            </a:r>
            <a:r>
              <a:rPr lang="en-US" sz="2000" dirty="0" err="1">
                <a:latin typeface="Courier New" panose="02070309020205020404" pitchFamily="49" charset="0"/>
                <a:cs typeface="Courier New" panose="02070309020205020404" pitchFamily="49" charset="0"/>
              </a:rPr>
              <a:t>i</a:t>
            </a:r>
            <a:r>
              <a:rPr lang="en-US" sz="2000" dirty="0">
                <a:latin typeface="Courier New" panose="02070309020205020404" pitchFamily="49" charset="0"/>
                <a:cs typeface="Courier New" panose="02070309020205020404" pitchFamily="49" charset="0"/>
              </a:rPr>
              <a:t> r e d C l e a r a n c e _ M S   3 0 0 0</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01357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t>Where were you in 1986?</a:t>
            </a:r>
          </a:p>
        </p:txBody>
      </p:sp>
      <p:sp>
        <p:nvSpPr>
          <p:cNvPr id="3" name="Slide Number Placeholder 2"/>
          <p:cNvSpPr>
            <a:spLocks noGrp="1"/>
          </p:cNvSpPr>
          <p:nvPr>
            <p:ph type="sldNum" sz="quarter" idx="11"/>
          </p:nvPr>
        </p:nvSpPr>
        <p:spPr/>
        <p:txBody>
          <a:bodyPr/>
          <a:lstStyle/>
          <a:p>
            <a:fld id="{A12C446D-6113-E749-B2D6-33109B9D4DC9}" type="slidenum">
              <a:rPr lang="en-US" smtClean="0"/>
              <a:pPr/>
              <a:t>3</a:t>
            </a:fld>
            <a:endParaRPr lang="en-US" dirty="0"/>
          </a:p>
        </p:txBody>
      </p:sp>
    </p:spTree>
    <p:extLst>
      <p:ext uri="{BB962C8B-B14F-4D97-AF65-F5344CB8AC3E}">
        <p14:creationId xmlns:p14="http://schemas.microsoft.com/office/powerpoint/2010/main" val="3071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886003-8AE4-40DF-8761-DE0BD7DFF190}"/>
              </a:ext>
            </a:extLst>
          </p:cNvPr>
          <p:cNvSpPr>
            <a:spLocks noGrp="1"/>
          </p:cNvSpPr>
          <p:nvPr>
            <p:ph type="title"/>
          </p:nvPr>
        </p:nvSpPr>
        <p:spPr/>
        <p:txBody>
          <a:bodyPr/>
          <a:lstStyle/>
          <a:p>
            <a:r>
              <a:rPr lang="en-US" dirty="0"/>
              <a:t>Automatic Classification Rules</a:t>
            </a:r>
          </a:p>
        </p:txBody>
      </p:sp>
      <p:sp>
        <p:nvSpPr>
          <p:cNvPr id="6" name="Content Placeholder 5">
            <a:extLst>
              <a:ext uri="{FF2B5EF4-FFF2-40B4-BE49-F238E27FC236}">
                <a16:creationId xmlns:a16="http://schemas.microsoft.com/office/drawing/2014/main" id="{AA2AE3B8-A4BA-492D-B46A-39AD88AAA69A}"/>
              </a:ext>
            </a:extLst>
          </p:cNvPr>
          <p:cNvSpPr>
            <a:spLocks noGrp="1"/>
          </p:cNvSpPr>
          <p:nvPr>
            <p:ph idx="1"/>
          </p:nvPr>
        </p:nvSpPr>
        <p:spPr/>
        <p:txBody>
          <a:bodyPr/>
          <a:lstStyle/>
          <a:p>
            <a:r>
              <a:rPr lang="en-US" dirty="0"/>
              <a:t>Multiple methods to set properties on files</a:t>
            </a:r>
          </a:p>
          <a:p>
            <a:pPr marL="457200" indent="-457200">
              <a:buFont typeface="Arial" panose="020B0604020202020204" pitchFamily="34" charset="0"/>
              <a:buChar char="•"/>
            </a:pPr>
            <a:r>
              <a:rPr lang="en-US" sz="2800" b="1" dirty="0"/>
              <a:t>Manual</a:t>
            </a:r>
            <a:r>
              <a:rPr lang="en-US" sz="2800" dirty="0"/>
              <a:t> - User sets properties on one or more files at a time</a:t>
            </a:r>
          </a:p>
          <a:p>
            <a:pPr marL="457200" indent="-457200">
              <a:buFont typeface="Arial" panose="020B0604020202020204" pitchFamily="34" charset="0"/>
              <a:buChar char="•"/>
            </a:pPr>
            <a:r>
              <a:rPr lang="en-US" sz="2800" b="1" dirty="0"/>
              <a:t>Location-based</a:t>
            </a:r>
            <a:r>
              <a:rPr lang="en-US" sz="2800" dirty="0"/>
              <a:t> - Automatically sets properties if file exists in a folder (Folder classifier)</a:t>
            </a:r>
          </a:p>
          <a:p>
            <a:pPr marL="457200" indent="-457200">
              <a:buFont typeface="Arial" panose="020B0604020202020204" pitchFamily="34" charset="0"/>
              <a:buChar char="•"/>
            </a:pPr>
            <a:r>
              <a:rPr lang="en-US" sz="2800" b="1" dirty="0"/>
              <a:t>Content-based</a:t>
            </a:r>
            <a:r>
              <a:rPr lang="en-US" sz="2800" dirty="0"/>
              <a:t> - Automatically set properties based on content or regex pattern within file (Content classifier)</a:t>
            </a:r>
          </a:p>
          <a:p>
            <a:r>
              <a:rPr lang="en-US" sz="2800" dirty="0"/>
              <a:t>Automatic classification can run in continuous mode or on schedule</a:t>
            </a:r>
          </a:p>
          <a:p>
            <a:pPr marL="457200" indent="-457200">
              <a:buFont typeface="Arial" panose="020B0604020202020204" pitchFamily="34" charset="0"/>
              <a:buChar char="•"/>
            </a:pPr>
            <a:r>
              <a:rPr lang="en-US" sz="2800" dirty="0"/>
              <a:t>Continuous mode is not real-time but fairly quick</a:t>
            </a:r>
          </a:p>
          <a:p>
            <a:r>
              <a:rPr lang="en-US" sz="2800" dirty="0"/>
              <a:t>Regex and basic pattern matching is used to set classification rules</a:t>
            </a:r>
          </a:p>
        </p:txBody>
      </p:sp>
    </p:spTree>
    <p:extLst>
      <p:ext uri="{BB962C8B-B14F-4D97-AF65-F5344CB8AC3E}">
        <p14:creationId xmlns:p14="http://schemas.microsoft.com/office/powerpoint/2010/main" val="3930086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F80F4C-30B1-44EC-A091-0700F47C237E}"/>
              </a:ext>
            </a:extLst>
          </p:cNvPr>
          <p:cNvSpPr>
            <a:spLocks noGrp="1"/>
          </p:cNvSpPr>
          <p:nvPr>
            <p:ph type="title"/>
          </p:nvPr>
        </p:nvSpPr>
        <p:spPr/>
        <p:txBody>
          <a:bodyPr/>
          <a:lstStyle/>
          <a:p>
            <a:r>
              <a:rPr lang="en-US" dirty="0"/>
              <a:t>Optical Character Recognition (OCR) Integration</a:t>
            </a:r>
          </a:p>
        </p:txBody>
      </p:sp>
      <p:sp>
        <p:nvSpPr>
          <p:cNvPr id="6" name="Content Placeholder 5">
            <a:extLst>
              <a:ext uri="{FF2B5EF4-FFF2-40B4-BE49-F238E27FC236}">
                <a16:creationId xmlns:a16="http://schemas.microsoft.com/office/drawing/2014/main" id="{BD858EDB-964E-49D7-BFF3-D0209D859EF5}"/>
              </a:ext>
            </a:extLst>
          </p:cNvPr>
          <p:cNvSpPr>
            <a:spLocks noGrp="1"/>
          </p:cNvSpPr>
          <p:nvPr>
            <p:ph idx="1"/>
          </p:nvPr>
        </p:nvSpPr>
        <p:spPr>
          <a:xfrm>
            <a:off x="655320" y="1219200"/>
            <a:ext cx="10881360" cy="4876800"/>
          </a:xfrm>
        </p:spPr>
        <p:txBody>
          <a:bodyPr/>
          <a:lstStyle/>
          <a:p>
            <a:r>
              <a:rPr lang="en-US" sz="2800" dirty="0"/>
              <a:t>File classification supports OCR of TIFF (faxes and scans)</a:t>
            </a:r>
          </a:p>
          <a:p>
            <a:pPr marL="457200" indent="-457200">
              <a:buFont typeface="Arial" panose="020B0604020202020204" pitchFamily="34" charset="0"/>
              <a:buChar char="•"/>
            </a:pPr>
            <a:r>
              <a:rPr lang="en-US" sz="2800" dirty="0"/>
              <a:t>Vendor solutions have more file support and OCR capabilities</a:t>
            </a:r>
          </a:p>
          <a:p>
            <a:r>
              <a:rPr lang="en-US" sz="2800" dirty="0"/>
              <a:t>Possible to live off the land with PowerShell</a:t>
            </a:r>
          </a:p>
          <a:p>
            <a:pPr marL="457200" indent="-457200">
              <a:buFont typeface="Arial" panose="020B0604020202020204" pitchFamily="34" charset="0"/>
              <a:buChar char="•"/>
            </a:pPr>
            <a:r>
              <a:rPr lang="en-US" sz="2800" dirty="0"/>
              <a:t>Find certain files such as JPG</a:t>
            </a:r>
          </a:p>
          <a:p>
            <a:pPr marL="457200" indent="-457200">
              <a:buFont typeface="Arial" panose="020B0604020202020204" pitchFamily="34" charset="0"/>
              <a:buChar char="•"/>
            </a:pPr>
            <a:r>
              <a:rPr lang="en-US" sz="2800" dirty="0"/>
              <a:t>OCR scan them looking for sensitive data</a:t>
            </a:r>
          </a:p>
          <a:p>
            <a:pPr marL="457200" indent="-457200">
              <a:buFont typeface="Arial" panose="020B0604020202020204" pitchFamily="34" charset="0"/>
              <a:buChar char="•"/>
            </a:pPr>
            <a:r>
              <a:rPr lang="en-US" sz="2800" dirty="0"/>
              <a:t>If sensitive content found add file property</a:t>
            </a:r>
          </a:p>
          <a:p>
            <a:pPr marL="457200" indent="-457200">
              <a:buFont typeface="Arial" panose="020B0604020202020204" pitchFamily="34" charset="0"/>
              <a:buChar char="•"/>
            </a:pPr>
            <a:r>
              <a:rPr lang="en-US" sz="2800" dirty="0"/>
              <a:t>Can be integrated into automatic classification</a:t>
            </a:r>
          </a:p>
        </p:txBody>
      </p:sp>
      <p:pic>
        <p:nvPicPr>
          <p:cNvPr id="8" name="Picture 7">
            <a:extLst>
              <a:ext uri="{FF2B5EF4-FFF2-40B4-BE49-F238E27FC236}">
                <a16:creationId xmlns:a16="http://schemas.microsoft.com/office/drawing/2014/main" id="{69CF4FE0-167E-4CD0-B5DD-D83CF9E7F9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479280" y="2590800"/>
            <a:ext cx="2057400" cy="2209800"/>
          </a:xfrm>
          <a:prstGeom prst="rect">
            <a:avLst/>
          </a:prstGeom>
          <a:ln>
            <a:solidFill>
              <a:schemeClr val="tx1"/>
            </a:solidFill>
          </a:ln>
        </p:spPr>
      </p:pic>
      <p:pic>
        <p:nvPicPr>
          <p:cNvPr id="10" name="Picture 9">
            <a:extLst>
              <a:ext uri="{FF2B5EF4-FFF2-40B4-BE49-F238E27FC236}">
                <a16:creationId xmlns:a16="http://schemas.microsoft.com/office/drawing/2014/main" id="{9053B51F-E0B2-44C7-B6FE-E83511B1FF23}"/>
              </a:ext>
            </a:extLst>
          </p:cNvPr>
          <p:cNvPicPr>
            <a:picLocks noChangeAspect="1"/>
          </p:cNvPicPr>
          <p:nvPr/>
        </p:nvPicPr>
        <p:blipFill>
          <a:blip r:embed="rId4"/>
          <a:stretch>
            <a:fillRect/>
          </a:stretch>
        </p:blipFill>
        <p:spPr>
          <a:xfrm>
            <a:off x="1905000" y="5143629"/>
            <a:ext cx="7209524" cy="1028571"/>
          </a:xfrm>
          <a:prstGeom prst="rect">
            <a:avLst/>
          </a:prstGeom>
        </p:spPr>
      </p:pic>
    </p:spTree>
    <p:extLst>
      <p:ext uri="{BB962C8B-B14F-4D97-AF65-F5344CB8AC3E}">
        <p14:creationId xmlns:p14="http://schemas.microsoft.com/office/powerpoint/2010/main" val="3584236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504B0D-DF80-45F6-B5B6-11A1C3DFE69A}"/>
              </a:ext>
            </a:extLst>
          </p:cNvPr>
          <p:cNvSpPr>
            <a:spLocks noGrp="1"/>
          </p:cNvSpPr>
          <p:nvPr>
            <p:ph type="title"/>
          </p:nvPr>
        </p:nvSpPr>
        <p:spPr/>
        <p:txBody>
          <a:bodyPr/>
          <a:lstStyle/>
          <a:p>
            <a:r>
              <a:rPr lang="en-US" dirty="0"/>
              <a:t>Data Expiration</a:t>
            </a:r>
          </a:p>
        </p:txBody>
      </p:sp>
      <p:sp>
        <p:nvSpPr>
          <p:cNvPr id="6" name="Content Placeholder 5">
            <a:extLst>
              <a:ext uri="{FF2B5EF4-FFF2-40B4-BE49-F238E27FC236}">
                <a16:creationId xmlns:a16="http://schemas.microsoft.com/office/drawing/2014/main" id="{08DAF156-B264-4B1A-8F7C-58EF7CB322D1}"/>
              </a:ext>
            </a:extLst>
          </p:cNvPr>
          <p:cNvSpPr>
            <a:spLocks noGrp="1"/>
          </p:cNvSpPr>
          <p:nvPr>
            <p:ph idx="1"/>
          </p:nvPr>
        </p:nvSpPr>
        <p:spPr/>
        <p:txBody>
          <a:bodyPr/>
          <a:lstStyle/>
          <a:p>
            <a:r>
              <a:rPr lang="en-US" sz="2800" dirty="0"/>
              <a:t>In a perfect world data would expire</a:t>
            </a:r>
          </a:p>
          <a:p>
            <a:pPr marL="457200" indent="-457200">
              <a:buFont typeface="Arial" panose="020B0604020202020204" pitchFamily="34" charset="0"/>
              <a:buChar char="•"/>
            </a:pPr>
            <a:r>
              <a:rPr lang="en-US" sz="2800" dirty="0"/>
              <a:t>More data you have the higher the risk</a:t>
            </a:r>
          </a:p>
          <a:p>
            <a:r>
              <a:rPr lang="en-US" sz="2800" dirty="0"/>
              <a:t>File management tasks integrate with FCI</a:t>
            </a:r>
          </a:p>
          <a:p>
            <a:pPr marL="457200" indent="-457200">
              <a:buFont typeface="Arial" panose="020B0604020202020204" pitchFamily="34" charset="0"/>
              <a:buChar char="•"/>
            </a:pPr>
            <a:r>
              <a:rPr lang="en-US" sz="2800" dirty="0"/>
              <a:t>Data expires based on conditions:</a:t>
            </a:r>
          </a:p>
          <a:p>
            <a:pPr marL="914400" lvl="1" indent="-457200">
              <a:buFont typeface="Arial" panose="020B0604020202020204" pitchFamily="34" charset="0"/>
              <a:buChar char="•"/>
            </a:pPr>
            <a:r>
              <a:rPr lang="en-US" sz="2400" dirty="0"/>
              <a:t>Days since creation</a:t>
            </a:r>
          </a:p>
          <a:p>
            <a:pPr marL="914400" lvl="1" indent="-457200">
              <a:buFont typeface="Arial" panose="020B0604020202020204" pitchFamily="34" charset="0"/>
              <a:buChar char="•"/>
            </a:pPr>
            <a:r>
              <a:rPr lang="en-US" sz="2400" dirty="0"/>
              <a:t>Days since modified</a:t>
            </a:r>
          </a:p>
          <a:p>
            <a:pPr marL="914400" lvl="1" indent="-457200">
              <a:buFont typeface="Arial" panose="020B0604020202020204" pitchFamily="34" charset="0"/>
              <a:buChar char="•"/>
            </a:pPr>
            <a:r>
              <a:rPr lang="en-US" sz="2400" dirty="0"/>
              <a:t>Days since last accessed</a:t>
            </a:r>
          </a:p>
          <a:p>
            <a:pPr marL="914400" lvl="1" indent="-457200">
              <a:buFont typeface="Arial" panose="020B0604020202020204" pitchFamily="34" charset="0"/>
              <a:buChar char="•"/>
            </a:pPr>
            <a:r>
              <a:rPr lang="en-US" sz="2400" dirty="0"/>
              <a:t>One or more file properties</a:t>
            </a:r>
          </a:p>
          <a:p>
            <a:pPr marL="457200" indent="-457200">
              <a:buFont typeface="Arial" panose="020B0604020202020204" pitchFamily="34" charset="0"/>
              <a:buChar char="•"/>
            </a:pPr>
            <a:r>
              <a:rPr lang="en-US" sz="2800" dirty="0"/>
              <a:t>Supports email pre-notifications</a:t>
            </a:r>
          </a:p>
          <a:p>
            <a:pPr marL="457200" indent="-457200">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4A33E98A-2BF6-4D83-96D4-D4A7A2B00B8A}"/>
              </a:ext>
            </a:extLst>
          </p:cNvPr>
          <p:cNvPicPr>
            <a:picLocks noChangeAspect="1"/>
          </p:cNvPicPr>
          <p:nvPr/>
        </p:nvPicPr>
        <p:blipFill>
          <a:blip r:embed="rId3"/>
          <a:stretch>
            <a:fillRect/>
          </a:stretch>
        </p:blipFill>
        <p:spPr>
          <a:xfrm>
            <a:off x="7467600" y="1447800"/>
            <a:ext cx="4257143" cy="4514286"/>
          </a:xfrm>
          <a:prstGeom prst="rect">
            <a:avLst/>
          </a:prstGeom>
          <a:ln>
            <a:solidFill>
              <a:schemeClr val="tx1"/>
            </a:solidFill>
          </a:ln>
        </p:spPr>
      </p:pic>
    </p:spTree>
    <p:extLst>
      <p:ext uri="{BB962C8B-B14F-4D97-AF65-F5344CB8AC3E}">
        <p14:creationId xmlns:p14="http://schemas.microsoft.com/office/powerpoint/2010/main" val="2370355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34F8E0-E74C-488F-A7D9-A17C019B5631}"/>
              </a:ext>
            </a:extLst>
          </p:cNvPr>
          <p:cNvSpPr>
            <a:spLocks noGrp="1"/>
          </p:cNvSpPr>
          <p:nvPr>
            <p:ph type="title"/>
          </p:nvPr>
        </p:nvSpPr>
        <p:spPr/>
        <p:txBody>
          <a:bodyPr/>
          <a:lstStyle/>
          <a:p>
            <a:r>
              <a:rPr lang="en-US" dirty="0"/>
              <a:t>Azure Information Protection</a:t>
            </a:r>
            <a:r>
              <a:rPr lang="en-US" baseline="30000" dirty="0"/>
              <a:t>1</a:t>
            </a:r>
          </a:p>
        </p:txBody>
      </p:sp>
      <p:sp>
        <p:nvSpPr>
          <p:cNvPr id="6" name="Content Placeholder 5">
            <a:extLst>
              <a:ext uri="{FF2B5EF4-FFF2-40B4-BE49-F238E27FC236}">
                <a16:creationId xmlns:a16="http://schemas.microsoft.com/office/drawing/2014/main" id="{224CE601-C600-4351-9BE7-9946563BDEDB}"/>
              </a:ext>
            </a:extLst>
          </p:cNvPr>
          <p:cNvSpPr>
            <a:spLocks noGrp="1"/>
          </p:cNvSpPr>
          <p:nvPr>
            <p:ph idx="1"/>
          </p:nvPr>
        </p:nvSpPr>
        <p:spPr>
          <a:xfrm>
            <a:off x="655320" y="1242235"/>
            <a:ext cx="10881360" cy="4876800"/>
          </a:xfrm>
        </p:spPr>
        <p:txBody>
          <a:bodyPr/>
          <a:lstStyle/>
          <a:p>
            <a:r>
              <a:rPr lang="en-US" dirty="0"/>
              <a:t>Microsoft file classification is integrated into multiple cloud products</a:t>
            </a:r>
          </a:p>
          <a:p>
            <a:pPr marL="457200" indent="-457200">
              <a:buFont typeface="Arial" panose="020B0604020202020204" pitchFamily="34" charset="0"/>
              <a:buChar char="•"/>
            </a:pPr>
            <a:r>
              <a:rPr lang="en-US" dirty="0"/>
              <a:t>Office 365 and SharePoint Online support FCI</a:t>
            </a:r>
          </a:p>
          <a:p>
            <a:r>
              <a:rPr lang="en-US" dirty="0"/>
              <a:t>Microsoft is pushing Azure Information Protection (AIP)</a:t>
            </a:r>
          </a:p>
          <a:p>
            <a:pPr marL="457200" indent="-457200">
              <a:buFont typeface="Arial" panose="020B0604020202020204" pitchFamily="34" charset="0"/>
              <a:buChar char="•"/>
            </a:pPr>
            <a:r>
              <a:rPr lang="en-US" sz="2800" dirty="0"/>
              <a:t>Similar to AD Rights Management Services (RMS) (on premise)</a:t>
            </a:r>
          </a:p>
          <a:p>
            <a:pPr marL="457200" indent="-457200">
              <a:buFont typeface="Arial" panose="020B0604020202020204" pitchFamily="34" charset="0"/>
              <a:buChar char="•"/>
            </a:pPr>
            <a:r>
              <a:rPr lang="en-US" sz="2800" dirty="0"/>
              <a:t>Neither Azure Information Protection or AD RMS are free</a:t>
            </a:r>
          </a:p>
          <a:p>
            <a:pPr marL="914400" lvl="1" indent="-457200">
              <a:buFont typeface="Arial" panose="020B0604020202020204" pitchFamily="34" charset="0"/>
              <a:buChar char="•"/>
            </a:pPr>
            <a:r>
              <a:rPr lang="en-US" sz="2400" dirty="0"/>
              <a:t>But Azure Information Protection may be part of your subscriptions</a:t>
            </a:r>
          </a:p>
          <a:p>
            <a:r>
              <a:rPr lang="en-US" sz="2800" dirty="0"/>
              <a:t>Information Protection classifies data similar to FCI</a:t>
            </a:r>
          </a:p>
          <a:p>
            <a:pPr marL="457200" indent="-457200">
              <a:buFont typeface="Arial" panose="020B0604020202020204" pitchFamily="34" charset="0"/>
              <a:buChar char="•"/>
            </a:pPr>
            <a:r>
              <a:rPr lang="en-US" sz="2800" dirty="0"/>
              <a:t>But properties and content are handled completely different</a:t>
            </a:r>
          </a:p>
        </p:txBody>
      </p:sp>
    </p:spTree>
    <p:extLst>
      <p:ext uri="{BB962C8B-B14F-4D97-AF65-F5344CB8AC3E}">
        <p14:creationId xmlns:p14="http://schemas.microsoft.com/office/powerpoint/2010/main" val="2609458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B0F956-1788-4A0C-8CB8-B405D083E2CC}"/>
              </a:ext>
            </a:extLst>
          </p:cNvPr>
          <p:cNvSpPr>
            <a:spLocks noGrp="1"/>
          </p:cNvSpPr>
          <p:nvPr>
            <p:ph type="title"/>
          </p:nvPr>
        </p:nvSpPr>
        <p:spPr/>
        <p:txBody>
          <a:bodyPr/>
          <a:lstStyle/>
          <a:p>
            <a:r>
              <a:rPr lang="en-US" dirty="0"/>
              <a:t>Classification Is Not Protection</a:t>
            </a:r>
          </a:p>
        </p:txBody>
      </p:sp>
      <p:sp>
        <p:nvSpPr>
          <p:cNvPr id="6" name="Content Placeholder 5">
            <a:extLst>
              <a:ext uri="{FF2B5EF4-FFF2-40B4-BE49-F238E27FC236}">
                <a16:creationId xmlns:a16="http://schemas.microsoft.com/office/drawing/2014/main" id="{6F6C1F9D-7C52-413F-9343-03608C9F2A55}"/>
              </a:ext>
            </a:extLst>
          </p:cNvPr>
          <p:cNvSpPr>
            <a:spLocks noGrp="1"/>
          </p:cNvSpPr>
          <p:nvPr>
            <p:ph idx="1"/>
          </p:nvPr>
        </p:nvSpPr>
        <p:spPr/>
        <p:txBody>
          <a:bodyPr/>
          <a:lstStyle/>
          <a:p>
            <a:r>
              <a:rPr lang="en-US" dirty="0"/>
              <a:t>Classification does not equal protection</a:t>
            </a:r>
          </a:p>
          <a:p>
            <a:pPr marL="457200" indent="-457200">
              <a:buFont typeface="Arial" panose="020B0604020202020204" pitchFamily="34" charset="0"/>
              <a:buChar char="•"/>
            </a:pPr>
            <a:r>
              <a:rPr lang="en-US" dirty="0"/>
              <a:t>Each serves different purposes</a:t>
            </a:r>
          </a:p>
          <a:p>
            <a:r>
              <a:rPr lang="en-US" sz="2800" b="1" dirty="0"/>
              <a:t>Classification</a:t>
            </a:r>
            <a:r>
              <a:rPr lang="en-US" sz="2800" dirty="0"/>
              <a:t> - Labels a file to help set limits on use</a:t>
            </a:r>
          </a:p>
          <a:p>
            <a:pPr marL="457200" indent="-457200">
              <a:buFont typeface="Arial" panose="020B0604020202020204" pitchFamily="34" charset="0"/>
              <a:buChar char="•"/>
            </a:pPr>
            <a:r>
              <a:rPr lang="en-US" sz="2800" dirty="0"/>
              <a:t>Similar to a file system Access Control List (ACL)</a:t>
            </a:r>
          </a:p>
          <a:p>
            <a:pPr marL="457200" indent="-457200">
              <a:buFont typeface="Arial" panose="020B0604020202020204" pitchFamily="34" charset="0"/>
              <a:buChar char="•"/>
            </a:pPr>
            <a:r>
              <a:rPr lang="en-US" sz="2800" dirty="0"/>
              <a:t>Physical access to disk makes ACL and classification pointless</a:t>
            </a:r>
          </a:p>
          <a:p>
            <a:r>
              <a:rPr lang="en-US" sz="2800" b="1" dirty="0"/>
              <a:t>Protection</a:t>
            </a:r>
            <a:r>
              <a:rPr lang="en-US" sz="2800" dirty="0"/>
              <a:t> - Uses encryption to protect data and classifications</a:t>
            </a:r>
          </a:p>
          <a:p>
            <a:pPr marL="457200" indent="-457200">
              <a:buFont typeface="Arial" panose="020B0604020202020204" pitchFamily="34" charset="0"/>
              <a:buChar char="•"/>
            </a:pPr>
            <a:r>
              <a:rPr lang="en-US" sz="2800" dirty="0"/>
              <a:t>May be overkill for all files and can break software</a:t>
            </a:r>
          </a:p>
          <a:p>
            <a:pPr marL="457200" indent="-457200">
              <a:buFont typeface="Arial" panose="020B0604020202020204" pitchFamily="34" charset="0"/>
              <a:buChar char="•"/>
            </a:pPr>
            <a:r>
              <a:rPr lang="en-US" sz="2800" dirty="0"/>
              <a:t>But highly recommended for key files</a:t>
            </a:r>
            <a:endParaRPr lang="en-US" dirty="0"/>
          </a:p>
        </p:txBody>
      </p:sp>
    </p:spTree>
    <p:extLst>
      <p:ext uri="{BB962C8B-B14F-4D97-AF65-F5344CB8AC3E}">
        <p14:creationId xmlns:p14="http://schemas.microsoft.com/office/powerpoint/2010/main" val="2909987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F135D4-8789-4201-8EA2-671920CD3EEE}"/>
              </a:ext>
            </a:extLst>
          </p:cNvPr>
          <p:cNvSpPr>
            <a:spLocks noGrp="1"/>
          </p:cNvSpPr>
          <p:nvPr>
            <p:ph type="title"/>
          </p:nvPr>
        </p:nvSpPr>
        <p:spPr/>
        <p:txBody>
          <a:bodyPr/>
          <a:lstStyle/>
          <a:p>
            <a:r>
              <a:rPr lang="en-US" dirty="0"/>
              <a:t>Azure Rights Management Connector</a:t>
            </a:r>
            <a:r>
              <a:rPr lang="en-US" baseline="30000" dirty="0"/>
              <a:t>1</a:t>
            </a:r>
          </a:p>
        </p:txBody>
      </p:sp>
      <p:sp>
        <p:nvSpPr>
          <p:cNvPr id="6" name="Content Placeholder 5">
            <a:extLst>
              <a:ext uri="{FF2B5EF4-FFF2-40B4-BE49-F238E27FC236}">
                <a16:creationId xmlns:a16="http://schemas.microsoft.com/office/drawing/2014/main" id="{04E367D5-B05E-4E8E-8CF6-00874F005830}"/>
              </a:ext>
            </a:extLst>
          </p:cNvPr>
          <p:cNvSpPr>
            <a:spLocks noGrp="1"/>
          </p:cNvSpPr>
          <p:nvPr>
            <p:ph idx="1"/>
          </p:nvPr>
        </p:nvSpPr>
        <p:spPr/>
        <p:txBody>
          <a:bodyPr/>
          <a:lstStyle/>
          <a:p>
            <a:r>
              <a:rPr lang="en-US" dirty="0"/>
              <a:t>Azure Information Protection supports integration with FCI</a:t>
            </a:r>
          </a:p>
          <a:p>
            <a:pPr marL="457200" indent="-457200">
              <a:buFont typeface="Arial" panose="020B0604020202020204" pitchFamily="34" charset="0"/>
              <a:buChar char="•"/>
            </a:pPr>
            <a:r>
              <a:rPr lang="en-US" sz="2800" b="1" dirty="0"/>
              <a:t>Rights Management Connector </a:t>
            </a:r>
            <a:r>
              <a:rPr lang="en-US" sz="2800" dirty="0"/>
              <a:t>- Syncs and applies AIP policies and protection with automatic file classification</a:t>
            </a:r>
          </a:p>
          <a:p>
            <a:pPr marL="457200" indent="-457200">
              <a:buFont typeface="Arial" panose="020B0604020202020204" pitchFamily="34" charset="0"/>
              <a:buChar char="•"/>
            </a:pPr>
            <a:r>
              <a:rPr lang="en-US" sz="2800" b="1" dirty="0"/>
              <a:t>Azure Information Protection module </a:t>
            </a:r>
            <a:r>
              <a:rPr lang="en-US" sz="2800" dirty="0"/>
              <a:t>- Uses PowerShell to provide granular file classification and protection</a:t>
            </a:r>
          </a:p>
          <a:p>
            <a:r>
              <a:rPr lang="en-US" sz="2800" dirty="0"/>
              <a:t>Integration provides ease of automatic file classifications</a:t>
            </a:r>
          </a:p>
          <a:p>
            <a:pPr marL="457200" indent="-457200">
              <a:buFont typeface="Arial" panose="020B0604020202020204" pitchFamily="34" charset="0"/>
              <a:buChar char="•"/>
            </a:pPr>
            <a:r>
              <a:rPr lang="en-US" sz="2800" dirty="0"/>
              <a:t>While securing sensitive files with more than just alternate data streams</a:t>
            </a:r>
          </a:p>
        </p:txBody>
      </p:sp>
    </p:spTree>
    <p:extLst>
      <p:ext uri="{BB962C8B-B14F-4D97-AF65-F5344CB8AC3E}">
        <p14:creationId xmlns:p14="http://schemas.microsoft.com/office/powerpoint/2010/main" val="80392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t>Trust No One: Zero Trust Security</a:t>
            </a:r>
          </a:p>
        </p:txBody>
      </p:sp>
      <p:sp>
        <p:nvSpPr>
          <p:cNvPr id="4" name="Slide Number Placeholder 2">
            <a:extLst>
              <a:ext uri="{FF2B5EF4-FFF2-40B4-BE49-F238E27FC236}">
                <a16:creationId xmlns:a16="http://schemas.microsoft.com/office/drawing/2014/main" id="{3D47B5D1-7259-3F42-B70A-4B739548D8F2}"/>
              </a:ext>
            </a:extLst>
          </p:cNvPr>
          <p:cNvSpPr>
            <a:spLocks noGrp="1"/>
          </p:cNvSpPr>
          <p:nvPr>
            <p:ph type="sldNum" sz="quarter" idx="11"/>
          </p:nvPr>
        </p:nvSpPr>
        <p:spPr>
          <a:xfrm>
            <a:off x="11536680" y="6311900"/>
            <a:ext cx="653796" cy="546101"/>
          </a:xfrm>
        </p:spPr>
        <p:txBody>
          <a:bodyPr/>
          <a:lstStyle/>
          <a:p>
            <a:fld id="{A12C446D-6113-E749-B2D6-33109B9D4DC9}" type="slidenum">
              <a:rPr lang="en-US" smtClean="0"/>
              <a:pPr/>
              <a:t>36</a:t>
            </a:fld>
            <a:endParaRPr lang="en-US" dirty="0"/>
          </a:p>
        </p:txBody>
      </p:sp>
    </p:spTree>
    <p:extLst>
      <p:ext uri="{BB962C8B-B14F-4D97-AF65-F5344CB8AC3E}">
        <p14:creationId xmlns:p14="http://schemas.microsoft.com/office/powerpoint/2010/main" val="391567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C7CC74-CCB2-4C7A-9FA7-458BF174DFF3}"/>
              </a:ext>
            </a:extLst>
          </p:cNvPr>
          <p:cNvSpPr>
            <a:spLocks noGrp="1"/>
          </p:cNvSpPr>
          <p:nvPr>
            <p:ph type="title"/>
          </p:nvPr>
        </p:nvSpPr>
        <p:spPr/>
        <p:txBody>
          <a:bodyPr/>
          <a:lstStyle/>
          <a:p>
            <a:r>
              <a:rPr lang="en-US" dirty="0"/>
              <a:t>Zero Trust Mandates</a:t>
            </a:r>
          </a:p>
        </p:txBody>
      </p:sp>
      <p:sp>
        <p:nvSpPr>
          <p:cNvPr id="6" name="Content Placeholder 5">
            <a:extLst>
              <a:ext uri="{FF2B5EF4-FFF2-40B4-BE49-F238E27FC236}">
                <a16:creationId xmlns:a16="http://schemas.microsoft.com/office/drawing/2014/main" id="{558D21CA-1BFC-4DA0-A58B-19C1D864A99B}"/>
              </a:ext>
            </a:extLst>
          </p:cNvPr>
          <p:cNvSpPr>
            <a:spLocks noGrp="1"/>
          </p:cNvSpPr>
          <p:nvPr>
            <p:ph idx="1"/>
          </p:nvPr>
        </p:nvSpPr>
        <p:spPr/>
        <p:txBody>
          <a:bodyPr/>
          <a:lstStyle/>
          <a:p>
            <a:pPr marL="514350" indent="-514350">
              <a:buFont typeface="+mj-lt"/>
              <a:buAutoNum type="arabicPeriod"/>
            </a:pPr>
            <a:r>
              <a:rPr lang="en-US" dirty="0"/>
              <a:t>All traffic must be secured</a:t>
            </a:r>
          </a:p>
          <a:p>
            <a:pPr marL="1028700" lvl="1" indent="-514350"/>
            <a:r>
              <a:rPr lang="en-US" dirty="0"/>
              <a:t>Traffic must be authenticated</a:t>
            </a:r>
          </a:p>
          <a:p>
            <a:pPr marL="1028700" lvl="1" indent="-514350"/>
            <a:r>
              <a:rPr lang="en-US" dirty="0"/>
              <a:t>Traffic must be encrypted</a:t>
            </a:r>
          </a:p>
          <a:p>
            <a:pPr marL="514350" indent="-514350">
              <a:buFont typeface="+mj-lt"/>
              <a:buAutoNum type="arabicPeriod"/>
            </a:pPr>
            <a:r>
              <a:rPr lang="en-US" dirty="0"/>
              <a:t>Least privilege must be enforced</a:t>
            </a:r>
          </a:p>
          <a:p>
            <a:pPr marL="1028700" lvl="1" indent="-514350"/>
            <a:r>
              <a:rPr lang="en-US" dirty="0"/>
              <a:t>Trust must be factored into least privilege</a:t>
            </a:r>
          </a:p>
          <a:p>
            <a:pPr marL="1028700" lvl="1" indent="-514350"/>
            <a:r>
              <a:rPr lang="en-US" dirty="0"/>
              <a:t>Trust is no longer binary (yes or no)</a:t>
            </a:r>
          </a:p>
          <a:p>
            <a:pPr marL="514350" indent="-514350">
              <a:buFont typeface="+mj-lt"/>
              <a:buAutoNum type="arabicPeriod"/>
            </a:pPr>
            <a:r>
              <a:rPr lang="en-US" dirty="0"/>
              <a:t>All data flows must be known and controlled</a:t>
            </a:r>
          </a:p>
          <a:p>
            <a:pPr marL="514350" indent="-514350">
              <a:buFont typeface="+mj-lt"/>
              <a:buAutoNum type="arabicPeriod"/>
            </a:pPr>
            <a:r>
              <a:rPr lang="en-US" dirty="0"/>
              <a:t>All assets must be scanned, hardened, and rotated</a:t>
            </a:r>
          </a:p>
        </p:txBody>
      </p:sp>
      <p:sp>
        <p:nvSpPr>
          <p:cNvPr id="7" name="TextBox 6">
            <a:extLst>
              <a:ext uri="{FF2B5EF4-FFF2-40B4-BE49-F238E27FC236}">
                <a16:creationId xmlns:a16="http://schemas.microsoft.com/office/drawing/2014/main" id="{B6D0041F-A7D2-4AEE-8F61-63B13BF6AC0C}"/>
              </a:ext>
            </a:extLst>
          </p:cNvPr>
          <p:cNvSpPr txBox="1"/>
          <p:nvPr/>
        </p:nvSpPr>
        <p:spPr>
          <a:xfrm>
            <a:off x="7086600" y="1600200"/>
            <a:ext cx="4221480" cy="1138773"/>
          </a:xfrm>
          <a:prstGeom prst="rect">
            <a:avLst/>
          </a:prstGeom>
          <a:noFill/>
          <a:ln>
            <a:solidFill>
              <a:schemeClr val="tx1"/>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400" b="1" i="0" u="none" strike="noStrike" kern="1200" cap="none" spc="0" normalizeH="0" baseline="0" noProof="0" dirty="0">
                <a:ln>
                  <a:noFill/>
                </a:ln>
                <a:solidFill>
                  <a:prstClr val="black"/>
                </a:solidFill>
                <a:effectLst/>
                <a:uLnTx/>
                <a:uFillTx/>
                <a:latin typeface="Georgia" panose="02040502050405020303"/>
                <a:ea typeface="+mn-ea"/>
                <a:cs typeface="+mn-cs"/>
              </a:rPr>
              <a:t>Trust Nothing</a:t>
            </a:r>
            <a:br>
              <a:rPr kumimoji="0" lang="en-US" sz="3400" b="1" i="0" u="none" strike="noStrike" kern="1200" cap="none" spc="0" normalizeH="0" baseline="0" noProof="0" dirty="0">
                <a:ln>
                  <a:noFill/>
                </a:ln>
                <a:solidFill>
                  <a:prstClr val="black"/>
                </a:solidFill>
                <a:effectLst/>
                <a:uLnTx/>
                <a:uFillTx/>
                <a:latin typeface="Georgia" panose="02040502050405020303"/>
                <a:ea typeface="+mn-ea"/>
                <a:cs typeface="+mn-cs"/>
              </a:rPr>
            </a:br>
            <a:r>
              <a:rPr kumimoji="0" lang="en-US" sz="3400" b="1" i="0" u="none" strike="noStrike" kern="1200" cap="none" spc="0" normalizeH="0" baseline="0" noProof="0" dirty="0">
                <a:ln>
                  <a:noFill/>
                </a:ln>
                <a:solidFill>
                  <a:prstClr val="black"/>
                </a:solidFill>
                <a:effectLst/>
                <a:uLnTx/>
                <a:uFillTx/>
                <a:latin typeface="Georgia" panose="02040502050405020303"/>
                <a:ea typeface="+mn-ea"/>
                <a:cs typeface="+mn-cs"/>
              </a:rPr>
              <a:t>Verify Everything</a:t>
            </a:r>
          </a:p>
        </p:txBody>
      </p:sp>
    </p:spTree>
    <p:extLst>
      <p:ext uri="{BB962C8B-B14F-4D97-AF65-F5344CB8AC3E}">
        <p14:creationId xmlns:p14="http://schemas.microsoft.com/office/powerpoint/2010/main" val="859806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ED2937-5572-4D02-9D18-6B2FD1A16A8C}"/>
              </a:ext>
            </a:extLst>
          </p:cNvPr>
          <p:cNvSpPr>
            <a:spLocks noGrp="1"/>
          </p:cNvSpPr>
          <p:nvPr>
            <p:ph type="title"/>
          </p:nvPr>
        </p:nvSpPr>
        <p:spPr/>
        <p:txBody>
          <a:bodyPr/>
          <a:lstStyle/>
          <a:p>
            <a:r>
              <a:rPr lang="en-US" dirty="0"/>
              <a:t>Variable Trust</a:t>
            </a:r>
          </a:p>
        </p:txBody>
      </p:sp>
      <p:sp>
        <p:nvSpPr>
          <p:cNvPr id="6" name="Content Placeholder 5">
            <a:extLst>
              <a:ext uri="{FF2B5EF4-FFF2-40B4-BE49-F238E27FC236}">
                <a16:creationId xmlns:a16="http://schemas.microsoft.com/office/drawing/2014/main" id="{AA872FF7-5C24-4E00-85B4-89911721E015}"/>
              </a:ext>
            </a:extLst>
          </p:cNvPr>
          <p:cNvSpPr>
            <a:spLocks noGrp="1"/>
          </p:cNvSpPr>
          <p:nvPr>
            <p:ph idx="1"/>
          </p:nvPr>
        </p:nvSpPr>
        <p:spPr/>
        <p:txBody>
          <a:bodyPr/>
          <a:lstStyle/>
          <a:p>
            <a:r>
              <a:rPr lang="en-US" dirty="0"/>
              <a:t>Access controlled by </a:t>
            </a:r>
            <a:r>
              <a:rPr lang="en-US" b="1" dirty="0"/>
              <a:t>variable trust</a:t>
            </a:r>
          </a:p>
          <a:p>
            <a:pPr marL="457200" indent="-457200">
              <a:buFont typeface="Arial" panose="020B0604020202020204" pitchFamily="34" charset="0"/>
              <a:buChar char="•"/>
            </a:pPr>
            <a:r>
              <a:rPr lang="en-US" dirty="0"/>
              <a:t>Similar to real-life credit scores</a:t>
            </a:r>
          </a:p>
          <a:p>
            <a:r>
              <a:rPr lang="en-US" sz="1200" dirty="0"/>
              <a:t> </a:t>
            </a:r>
            <a:endParaRPr lang="en-US" dirty="0"/>
          </a:p>
          <a:p>
            <a:r>
              <a:rPr lang="en-US" sz="2800" dirty="0"/>
              <a:t>User authentication with username/password		10 points</a:t>
            </a:r>
          </a:p>
          <a:p>
            <a:r>
              <a:rPr lang="en-US" sz="2800" dirty="0"/>
              <a:t>Device authentication						10 points</a:t>
            </a:r>
          </a:p>
          <a:p>
            <a:r>
              <a:rPr lang="en-US" sz="2800" dirty="0"/>
              <a:t>	Known device and location				10 points</a:t>
            </a:r>
          </a:p>
          <a:p>
            <a:r>
              <a:rPr lang="en-US" sz="2800" b="1" dirty="0"/>
              <a:t>Access to PCI database requires</a:t>
            </a:r>
            <a:r>
              <a:rPr lang="en-US" sz="2800" dirty="0"/>
              <a:t>			</a:t>
            </a:r>
            <a:r>
              <a:rPr lang="en-US" sz="2800" b="1" dirty="0"/>
              <a:t>40 points</a:t>
            </a:r>
          </a:p>
          <a:p>
            <a:r>
              <a:rPr lang="en-US" sz="2800" dirty="0"/>
              <a:t>Multifactor authentication with smart card		20 points</a:t>
            </a:r>
          </a:p>
          <a:p>
            <a:r>
              <a:rPr lang="en-US" sz="2800" b="1" dirty="0"/>
              <a:t>Access to PCI database	</a:t>
            </a:r>
            <a:r>
              <a:rPr lang="en-US" sz="2800" dirty="0"/>
              <a:t>				</a:t>
            </a:r>
            <a:r>
              <a:rPr lang="en-US" sz="2800" b="1" dirty="0">
                <a:solidFill>
                  <a:srgbClr val="0070C0"/>
                </a:solidFill>
              </a:rPr>
              <a:t>GRANTED</a:t>
            </a:r>
          </a:p>
        </p:txBody>
      </p:sp>
      <p:pic>
        <p:nvPicPr>
          <p:cNvPr id="1026" name="Picture 2" descr="Image result for credit score">
            <a:extLst>
              <a:ext uri="{FF2B5EF4-FFF2-40B4-BE49-F238E27FC236}">
                <a16:creationId xmlns:a16="http://schemas.microsoft.com/office/drawing/2014/main" id="{C3CB7593-7591-49B4-B7BA-7BFDE391A0A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48600" y="1219200"/>
            <a:ext cx="36576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954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C4988A-9290-4E9B-B240-07A187C8420F}"/>
              </a:ext>
            </a:extLst>
          </p:cNvPr>
          <p:cNvSpPr>
            <a:spLocks noGrp="1"/>
          </p:cNvSpPr>
          <p:nvPr>
            <p:ph type="title"/>
          </p:nvPr>
        </p:nvSpPr>
        <p:spPr/>
        <p:txBody>
          <a:bodyPr/>
          <a:lstStyle/>
          <a:p>
            <a:r>
              <a:rPr lang="en-US" dirty="0"/>
              <a:t>Electric Fence</a:t>
            </a:r>
          </a:p>
        </p:txBody>
      </p:sp>
      <p:sp>
        <p:nvSpPr>
          <p:cNvPr id="6" name="Content Placeholder 5">
            <a:extLst>
              <a:ext uri="{FF2B5EF4-FFF2-40B4-BE49-F238E27FC236}">
                <a16:creationId xmlns:a16="http://schemas.microsoft.com/office/drawing/2014/main" id="{22F57888-6EE6-4ABB-B415-3B55ED4B9BF4}"/>
              </a:ext>
            </a:extLst>
          </p:cNvPr>
          <p:cNvSpPr>
            <a:spLocks noGrp="1"/>
          </p:cNvSpPr>
          <p:nvPr>
            <p:ph idx="1"/>
          </p:nvPr>
        </p:nvSpPr>
        <p:spPr>
          <a:xfrm>
            <a:off x="655320" y="1295400"/>
            <a:ext cx="10881360" cy="4876800"/>
          </a:xfrm>
        </p:spPr>
        <p:txBody>
          <a:bodyPr/>
          <a:lstStyle/>
          <a:p>
            <a:r>
              <a:rPr lang="en-US" dirty="0"/>
              <a:t>Mick Douglas refers to dynamic access as an electric fence</a:t>
            </a:r>
          </a:p>
          <a:p>
            <a:pPr marL="457200" indent="-457200">
              <a:buFont typeface="Arial" panose="020B0604020202020204" pitchFamily="34" charset="0"/>
              <a:buChar char="•"/>
            </a:pPr>
            <a:r>
              <a:rPr lang="en-US" dirty="0"/>
              <a:t>Behave as normal, and you have full access</a:t>
            </a:r>
          </a:p>
          <a:p>
            <a:pPr marL="457200" indent="-457200">
              <a:buFont typeface="Arial" panose="020B0604020202020204" pitchFamily="34" charset="0"/>
              <a:buChar char="•"/>
            </a:pPr>
            <a:r>
              <a:rPr lang="en-US" dirty="0"/>
              <a:t>Touch the fence, and a digital shock occurs</a:t>
            </a:r>
          </a:p>
          <a:p>
            <a:r>
              <a:rPr lang="en-US" dirty="0"/>
              <a:t>Electric shock results in an </a:t>
            </a:r>
            <a:r>
              <a:rPr lang="en-US" b="1" dirty="0"/>
              <a:t>automated digital response</a:t>
            </a:r>
          </a:p>
          <a:p>
            <a:pPr marL="457200" indent="-457200">
              <a:buFont typeface="Arial" panose="020B0604020202020204" pitchFamily="34" charset="0"/>
              <a:buChar char="•"/>
            </a:pPr>
            <a:r>
              <a:rPr lang="en-US" dirty="0"/>
              <a:t>Quality controls (QoS) slows access</a:t>
            </a:r>
          </a:p>
          <a:p>
            <a:pPr marL="457200" indent="-457200">
              <a:buFont typeface="Arial" panose="020B0604020202020204" pitchFamily="34" charset="0"/>
              <a:buChar char="•"/>
            </a:pPr>
            <a:r>
              <a:rPr lang="en-US" dirty="0"/>
              <a:t>ACLs remove access</a:t>
            </a:r>
          </a:p>
          <a:p>
            <a:pPr marL="457200" indent="-457200">
              <a:buFont typeface="Arial" panose="020B0604020202020204" pitchFamily="34" charset="0"/>
              <a:buChar char="•"/>
            </a:pPr>
            <a:r>
              <a:rPr lang="en-US" dirty="0"/>
              <a:t>PCAP recording kicks in</a:t>
            </a:r>
          </a:p>
          <a:p>
            <a:pPr marL="457200" indent="-457200">
              <a:buFont typeface="Arial" panose="020B0604020202020204" pitchFamily="34" charset="0"/>
              <a:buChar char="•"/>
            </a:pPr>
            <a:r>
              <a:rPr lang="en-US" dirty="0"/>
              <a:t>User is notified of digital shock</a:t>
            </a:r>
          </a:p>
        </p:txBody>
      </p:sp>
      <p:pic>
        <p:nvPicPr>
          <p:cNvPr id="2056" name="Picture 8" descr="Image result for electric fence">
            <a:extLst>
              <a:ext uri="{FF2B5EF4-FFF2-40B4-BE49-F238E27FC236}">
                <a16:creationId xmlns:a16="http://schemas.microsoft.com/office/drawing/2014/main" id="{C5E9B13F-A91D-49B5-96D4-1E3FD1FF0BF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33936" y="4038600"/>
            <a:ext cx="3200400" cy="2133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Mick Douglas">
            <a:extLst>
              <a:ext uri="{FF2B5EF4-FFF2-40B4-BE49-F238E27FC236}">
                <a16:creationId xmlns:a16="http://schemas.microsoft.com/office/drawing/2014/main" id="{6F746CB0-309F-4058-B5E5-54E637AB4DE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24800" y="4343400"/>
            <a:ext cx="1685925" cy="16859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048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200" dirty="0"/>
              <a:t>Cliff Stoll - 1986 </a:t>
            </a:r>
          </a:p>
        </p:txBody>
      </p:sp>
      <p:sp>
        <p:nvSpPr>
          <p:cNvPr id="3" name="Slide Number Placeholder 2"/>
          <p:cNvSpPr>
            <a:spLocks noGrp="1"/>
          </p:cNvSpPr>
          <p:nvPr>
            <p:ph type="sldNum" sz="quarter" idx="12"/>
          </p:nvPr>
        </p:nvSpPr>
        <p:spPr/>
        <p:txBody>
          <a:bodyPr/>
          <a:lstStyle/>
          <a:p>
            <a:fld id="{A12C446D-6113-E749-B2D6-33109B9D4DC9}" type="slidenum">
              <a:rPr lang="en-US" smtClean="0"/>
              <a:t>4</a:t>
            </a:fld>
            <a:endParaRPr lang="en-US"/>
          </a:p>
        </p:txBody>
      </p:sp>
      <p:pic>
        <p:nvPicPr>
          <p:cNvPr id="5" name="Picture 4">
            <a:extLst>
              <a:ext uri="{FF2B5EF4-FFF2-40B4-BE49-F238E27FC236}">
                <a16:creationId xmlns:a16="http://schemas.microsoft.com/office/drawing/2014/main" id="{EE61E615-0E8E-434F-8EC9-C4C7D62A1DB4}"/>
              </a:ext>
            </a:extLst>
          </p:cNvPr>
          <p:cNvPicPr>
            <a:picLocks noChangeAspect="1"/>
          </p:cNvPicPr>
          <p:nvPr/>
        </p:nvPicPr>
        <p:blipFill>
          <a:blip r:embed="rId3"/>
          <a:stretch>
            <a:fillRect/>
          </a:stretch>
        </p:blipFill>
        <p:spPr>
          <a:xfrm>
            <a:off x="655321" y="1315974"/>
            <a:ext cx="10881359" cy="4841593"/>
          </a:xfrm>
          <a:prstGeom prst="rect">
            <a:avLst/>
          </a:prstGeom>
        </p:spPr>
      </p:pic>
    </p:spTree>
    <p:extLst>
      <p:ext uri="{BB962C8B-B14F-4D97-AF65-F5344CB8AC3E}">
        <p14:creationId xmlns:p14="http://schemas.microsoft.com/office/powerpoint/2010/main" val="106026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143372-A0A4-4B66-BC5A-B4A20262B9F2}"/>
              </a:ext>
            </a:extLst>
          </p:cNvPr>
          <p:cNvSpPr>
            <a:spLocks noGrp="1"/>
          </p:cNvSpPr>
          <p:nvPr>
            <p:ph type="title"/>
          </p:nvPr>
        </p:nvSpPr>
        <p:spPr/>
        <p:txBody>
          <a:bodyPr/>
          <a:lstStyle/>
          <a:p>
            <a:r>
              <a:rPr lang="en-US" dirty="0"/>
              <a:t>Solid Detection Required</a:t>
            </a:r>
          </a:p>
        </p:txBody>
      </p:sp>
      <p:sp>
        <p:nvSpPr>
          <p:cNvPr id="6" name="Content Placeholder 5">
            <a:extLst>
              <a:ext uri="{FF2B5EF4-FFF2-40B4-BE49-F238E27FC236}">
                <a16:creationId xmlns:a16="http://schemas.microsoft.com/office/drawing/2014/main" id="{583747E0-75D6-4FCE-BAAC-30AD34C7C309}"/>
              </a:ext>
            </a:extLst>
          </p:cNvPr>
          <p:cNvSpPr>
            <a:spLocks noGrp="1"/>
          </p:cNvSpPr>
          <p:nvPr>
            <p:ph idx="1"/>
          </p:nvPr>
        </p:nvSpPr>
        <p:spPr/>
        <p:txBody>
          <a:bodyPr/>
          <a:lstStyle/>
          <a:p>
            <a:r>
              <a:rPr lang="en-US" dirty="0"/>
              <a:t>Scripting or commercial solutions update the control plane</a:t>
            </a:r>
          </a:p>
          <a:p>
            <a:pPr marL="457200" indent="-457200">
              <a:buFont typeface="Arial" panose="020B0604020202020204" pitchFamily="34" charset="0"/>
              <a:buChar char="•"/>
            </a:pPr>
            <a:r>
              <a:rPr lang="en-US" dirty="0"/>
              <a:t>But dynamic access necessitates custom trust levels</a:t>
            </a:r>
          </a:p>
          <a:p>
            <a:pPr marL="457200" indent="-457200">
              <a:buFont typeface="Arial" panose="020B0604020202020204" pitchFamily="34" charset="0"/>
              <a:buChar char="•"/>
            </a:pPr>
            <a:r>
              <a:rPr lang="en-US" dirty="0"/>
              <a:t>Cannot be done without low false positive detection</a:t>
            </a:r>
          </a:p>
          <a:p>
            <a:r>
              <a:rPr lang="en-US" dirty="0"/>
              <a:t>Level of detection maturity and capabilities required</a:t>
            </a:r>
          </a:p>
          <a:p>
            <a:pPr marL="457200" indent="-457200">
              <a:buFont typeface="Arial" panose="020B0604020202020204" pitchFamily="34" charset="0"/>
              <a:buChar char="•"/>
            </a:pPr>
            <a:r>
              <a:rPr lang="en-US" dirty="0"/>
              <a:t>Integration between disparate solutions necessary</a:t>
            </a:r>
          </a:p>
          <a:p>
            <a:r>
              <a:rPr lang="en-US" dirty="0"/>
              <a:t>Examples:</a:t>
            </a:r>
          </a:p>
          <a:p>
            <a:pPr marL="457200" indent="-457200">
              <a:buFont typeface="Arial" panose="020B0604020202020204" pitchFamily="34" charset="0"/>
              <a:buChar char="•"/>
            </a:pPr>
            <a:r>
              <a:rPr lang="en-US" dirty="0"/>
              <a:t>NSM + Sandbox + Flow Data + NGFW + Scripts</a:t>
            </a:r>
          </a:p>
          <a:p>
            <a:pPr marL="457200" indent="-457200">
              <a:buFont typeface="Arial" panose="020B0604020202020204" pitchFamily="34" charset="0"/>
              <a:buChar char="•"/>
            </a:pPr>
            <a:r>
              <a:rPr lang="en-US" dirty="0"/>
              <a:t>Security Incident Event Management (SIEM) + NAC</a:t>
            </a:r>
          </a:p>
          <a:p>
            <a:endParaRPr lang="en-US" dirty="0"/>
          </a:p>
          <a:p>
            <a:endParaRPr lang="en-US" dirty="0"/>
          </a:p>
        </p:txBody>
      </p:sp>
    </p:spTree>
    <p:extLst>
      <p:ext uri="{BB962C8B-B14F-4D97-AF65-F5344CB8AC3E}">
        <p14:creationId xmlns:p14="http://schemas.microsoft.com/office/powerpoint/2010/main" val="2045265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B90447-9C4C-424F-85AF-BF86ED5E5B21}"/>
              </a:ext>
            </a:extLst>
          </p:cNvPr>
          <p:cNvSpPr>
            <a:spLocks noGrp="1"/>
          </p:cNvSpPr>
          <p:nvPr>
            <p:ph type="title"/>
          </p:nvPr>
        </p:nvSpPr>
        <p:spPr/>
        <p:txBody>
          <a:bodyPr/>
          <a:lstStyle/>
          <a:p>
            <a:r>
              <a:rPr lang="en-US" dirty="0"/>
              <a:t>Dynamic Authorization</a:t>
            </a:r>
          </a:p>
        </p:txBody>
      </p:sp>
      <p:sp>
        <p:nvSpPr>
          <p:cNvPr id="6" name="Content Placeholder 5">
            <a:extLst>
              <a:ext uri="{FF2B5EF4-FFF2-40B4-BE49-F238E27FC236}">
                <a16:creationId xmlns:a16="http://schemas.microsoft.com/office/drawing/2014/main" id="{A2CE44A0-167F-46CA-B07B-19B870A660A7}"/>
              </a:ext>
            </a:extLst>
          </p:cNvPr>
          <p:cNvSpPr>
            <a:spLocks noGrp="1"/>
          </p:cNvSpPr>
          <p:nvPr>
            <p:ph idx="1"/>
          </p:nvPr>
        </p:nvSpPr>
        <p:spPr>
          <a:xfrm>
            <a:off x="655320" y="1272540"/>
            <a:ext cx="10881360" cy="4876800"/>
          </a:xfrm>
        </p:spPr>
        <p:txBody>
          <a:bodyPr/>
          <a:lstStyle/>
          <a:p>
            <a:r>
              <a:rPr lang="en-US" dirty="0"/>
              <a:t>Abnormal conditions should be monitored and reacted to</a:t>
            </a:r>
          </a:p>
          <a:p>
            <a:pPr marL="457200" indent="-457200">
              <a:buFont typeface="Arial" panose="020B0604020202020204" pitchFamily="34" charset="0"/>
              <a:buChar char="•"/>
            </a:pPr>
            <a:r>
              <a:rPr lang="en-US" sz="2800" b="1" dirty="0"/>
              <a:t>Temporal</a:t>
            </a:r>
            <a:r>
              <a:rPr lang="en-US" sz="2800" dirty="0"/>
              <a:t> - Access outside normal user window</a:t>
            </a:r>
          </a:p>
          <a:p>
            <a:pPr marL="457200" indent="-457200">
              <a:buFont typeface="Arial" panose="020B0604020202020204" pitchFamily="34" charset="0"/>
              <a:buChar char="•"/>
            </a:pPr>
            <a:r>
              <a:rPr lang="en-US" sz="2800" b="1" dirty="0"/>
              <a:t>Geographical</a:t>
            </a:r>
            <a:r>
              <a:rPr lang="en-US" sz="2800" dirty="0"/>
              <a:t> - Access from different location</a:t>
            </a:r>
          </a:p>
          <a:p>
            <a:pPr marL="457200" indent="-457200">
              <a:buFont typeface="Arial" panose="020B0604020202020204" pitchFamily="34" charset="0"/>
              <a:buChar char="•"/>
            </a:pPr>
            <a:r>
              <a:rPr lang="en-US" sz="2800" b="1" dirty="0"/>
              <a:t>Behavioral</a:t>
            </a:r>
            <a:r>
              <a:rPr lang="en-US" sz="2800" dirty="0"/>
              <a:t> - Access to resource user does not normally use</a:t>
            </a:r>
          </a:p>
          <a:p>
            <a:pPr marL="457200" indent="-457200">
              <a:buFont typeface="Arial" panose="020B0604020202020204" pitchFamily="34" charset="0"/>
              <a:buChar char="•"/>
            </a:pPr>
            <a:r>
              <a:rPr lang="en-US" sz="2800" b="1" dirty="0"/>
              <a:t>Frequency</a:t>
            </a:r>
            <a:r>
              <a:rPr lang="en-US" sz="2800" dirty="0"/>
              <a:t> - Last access or volume of device/user use</a:t>
            </a:r>
          </a:p>
          <a:p>
            <a:pPr marL="914400" lvl="1" indent="-457200">
              <a:buFont typeface="Arial" panose="020B0604020202020204" pitchFamily="34" charset="0"/>
              <a:buChar char="•"/>
            </a:pPr>
            <a:r>
              <a:rPr lang="en-US" sz="2400" dirty="0"/>
              <a:t>Or number of requests over time</a:t>
            </a:r>
          </a:p>
          <a:p>
            <a:r>
              <a:rPr lang="en-US" sz="2800" dirty="0"/>
              <a:t>Deviation from norm may dictate additional checks</a:t>
            </a:r>
          </a:p>
          <a:p>
            <a:pPr marL="457200" indent="-457200">
              <a:buFont typeface="Arial" panose="020B0604020202020204" pitchFamily="34" charset="0"/>
              <a:buChar char="•"/>
            </a:pPr>
            <a:r>
              <a:rPr lang="en-US" sz="2800" dirty="0"/>
              <a:t>Multifactor authentication</a:t>
            </a:r>
          </a:p>
          <a:p>
            <a:pPr marL="457200" indent="-457200">
              <a:buFont typeface="Arial" panose="020B0604020202020204" pitchFamily="34" charset="0"/>
              <a:buChar char="•"/>
            </a:pPr>
            <a:r>
              <a:rPr lang="en-US" sz="2800" dirty="0"/>
              <a:t>Approval from manager or administrator</a:t>
            </a:r>
            <a:endParaRPr lang="en-US" dirty="0"/>
          </a:p>
        </p:txBody>
      </p:sp>
    </p:spTree>
    <p:extLst>
      <p:ext uri="{BB962C8B-B14F-4D97-AF65-F5344CB8AC3E}">
        <p14:creationId xmlns:p14="http://schemas.microsoft.com/office/powerpoint/2010/main" val="892779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6A9776-C80F-4A2C-9911-6FB2B51FCF2B}"/>
              </a:ext>
            </a:extLst>
          </p:cNvPr>
          <p:cNvSpPr>
            <a:spLocks noGrp="1"/>
          </p:cNvSpPr>
          <p:nvPr>
            <p:ph type="title"/>
          </p:nvPr>
        </p:nvSpPr>
        <p:spPr/>
        <p:txBody>
          <a:bodyPr/>
          <a:lstStyle/>
          <a:p>
            <a:r>
              <a:rPr lang="en-US" dirty="0"/>
              <a:t>Dynamic Response: Content Routing</a:t>
            </a:r>
          </a:p>
        </p:txBody>
      </p:sp>
      <p:sp>
        <p:nvSpPr>
          <p:cNvPr id="6" name="Content Placeholder 5">
            <a:extLst>
              <a:ext uri="{FF2B5EF4-FFF2-40B4-BE49-F238E27FC236}">
                <a16:creationId xmlns:a16="http://schemas.microsoft.com/office/drawing/2014/main" id="{0986B7DD-1678-4620-8C26-8738294C5532}"/>
              </a:ext>
            </a:extLst>
          </p:cNvPr>
          <p:cNvSpPr>
            <a:spLocks noGrp="1"/>
          </p:cNvSpPr>
          <p:nvPr>
            <p:ph idx="1"/>
          </p:nvPr>
        </p:nvSpPr>
        <p:spPr/>
        <p:txBody>
          <a:bodyPr/>
          <a:lstStyle/>
          <a:p>
            <a:r>
              <a:rPr lang="en-US" dirty="0"/>
              <a:t>WAF can dynamically route traffic among web servers</a:t>
            </a:r>
          </a:p>
          <a:p>
            <a:pPr marL="457200" indent="-457200">
              <a:buFont typeface="Arial" panose="020B0604020202020204" pitchFamily="34" charset="0"/>
              <a:buChar char="•"/>
            </a:pPr>
            <a:r>
              <a:rPr lang="en-US" sz="2800" dirty="0"/>
              <a:t>Capability intended for performance and load balancing</a:t>
            </a:r>
          </a:p>
          <a:p>
            <a:pPr marL="457200" indent="-457200">
              <a:buFont typeface="Arial" panose="020B0604020202020204" pitchFamily="34" charset="0"/>
              <a:buChar char="•"/>
            </a:pPr>
            <a:r>
              <a:rPr lang="en-US" sz="2800" dirty="0"/>
              <a:t>Can be used to add content to existing servers virtually</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r>
              <a:rPr lang="en-US" sz="2800" dirty="0"/>
              <a:t>WAF is also capable of modifying requests/responses on-the-fly</a:t>
            </a:r>
          </a:p>
        </p:txBody>
      </p:sp>
      <p:pic>
        <p:nvPicPr>
          <p:cNvPr id="1026" name="Picture 2" descr="Image result for folder icon">
            <a:extLst>
              <a:ext uri="{FF2B5EF4-FFF2-40B4-BE49-F238E27FC236}">
                <a16:creationId xmlns:a16="http://schemas.microsoft.com/office/drawing/2014/main" id="{D6EB474D-2B46-48D0-B448-E6E9D3D551F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76400" y="3276600"/>
            <a:ext cx="789517" cy="762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EC4DB65B-C4D9-426E-A13F-1EC103BAE963}"/>
              </a:ext>
            </a:extLst>
          </p:cNvPr>
          <p:cNvCxnSpPr>
            <a:stCxn id="1026" idx="2"/>
          </p:cNvCxnSpPr>
          <p:nvPr/>
        </p:nvCxnSpPr>
        <p:spPr>
          <a:xfrm flipH="1">
            <a:off x="2057400" y="4038600"/>
            <a:ext cx="13759" cy="144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B6EF6B-2A28-406D-9A5D-2721F7311D83}"/>
              </a:ext>
            </a:extLst>
          </p:cNvPr>
          <p:cNvCxnSpPr/>
          <p:nvPr/>
        </p:nvCxnSpPr>
        <p:spPr>
          <a:xfrm>
            <a:off x="2071158" y="4343400"/>
            <a:ext cx="3947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4D1C05-984E-4A85-95AB-1EF2BD6F1D4E}"/>
              </a:ext>
            </a:extLst>
          </p:cNvPr>
          <p:cNvCxnSpPr/>
          <p:nvPr/>
        </p:nvCxnSpPr>
        <p:spPr>
          <a:xfrm>
            <a:off x="2071158" y="4953000"/>
            <a:ext cx="3947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812C44-67F7-4056-BD25-05B627BD0930}"/>
              </a:ext>
            </a:extLst>
          </p:cNvPr>
          <p:cNvSpPr txBox="1"/>
          <p:nvPr/>
        </p:nvSpPr>
        <p:spPr>
          <a:xfrm>
            <a:off x="2667000" y="4038600"/>
            <a:ext cx="1877482" cy="461665"/>
          </a:xfrm>
          <a:prstGeom prst="rect">
            <a:avLst/>
          </a:prstGeom>
          <a:noFill/>
        </p:spPr>
        <p:txBody>
          <a:bodyPr wrap="square" rtlCol="0">
            <a:spAutoFit/>
          </a:bodyPr>
          <a:lstStyle/>
          <a:p>
            <a:r>
              <a:rPr lang="en-US" sz="2400" dirty="0" err="1">
                <a:latin typeface="Courier New" panose="02070309020205020404" pitchFamily="49" charset="0"/>
                <a:cs typeface="Courier New" panose="02070309020205020404" pitchFamily="49" charset="0"/>
              </a:rPr>
              <a:t>index.php</a:t>
            </a:r>
            <a:endParaRPr lang="en-US" sz="24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A8DF8D16-2097-4032-9360-2826DC021BAA}"/>
              </a:ext>
            </a:extLst>
          </p:cNvPr>
          <p:cNvSpPr txBox="1"/>
          <p:nvPr/>
        </p:nvSpPr>
        <p:spPr>
          <a:xfrm>
            <a:off x="2646744" y="4722167"/>
            <a:ext cx="1877482" cy="461665"/>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/admin</a:t>
            </a:r>
          </a:p>
        </p:txBody>
      </p:sp>
      <p:pic>
        <p:nvPicPr>
          <p:cNvPr id="13" name="Picture 2" descr="Image result for folder icon">
            <a:extLst>
              <a:ext uri="{FF2B5EF4-FFF2-40B4-BE49-F238E27FC236}">
                <a16:creationId xmlns:a16="http://schemas.microsoft.com/office/drawing/2014/main" id="{E0BAAFE5-4854-4BB3-928D-3DB7E7BE09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24600" y="3276600"/>
            <a:ext cx="789517" cy="762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A812B97-A573-4065-9F74-9CC39E54B006}"/>
              </a:ext>
            </a:extLst>
          </p:cNvPr>
          <p:cNvCxnSpPr>
            <a:stCxn id="13" idx="2"/>
          </p:cNvCxnSpPr>
          <p:nvPr/>
        </p:nvCxnSpPr>
        <p:spPr>
          <a:xfrm flipH="1">
            <a:off x="6705600" y="4038600"/>
            <a:ext cx="13759" cy="144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14FEC5-E27B-4A70-960C-7816946A2F84}"/>
              </a:ext>
            </a:extLst>
          </p:cNvPr>
          <p:cNvCxnSpPr/>
          <p:nvPr/>
        </p:nvCxnSpPr>
        <p:spPr>
          <a:xfrm>
            <a:off x="6719358" y="4343400"/>
            <a:ext cx="3947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0D3CAC-DB3B-464B-BE31-98FC1AB740A0}"/>
              </a:ext>
            </a:extLst>
          </p:cNvPr>
          <p:cNvCxnSpPr/>
          <p:nvPr/>
        </p:nvCxnSpPr>
        <p:spPr>
          <a:xfrm>
            <a:off x="6719358" y="4953000"/>
            <a:ext cx="3947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364FDE-AA84-49DF-9E13-1AA214D5F29E}"/>
              </a:ext>
            </a:extLst>
          </p:cNvPr>
          <p:cNvSpPr txBox="1"/>
          <p:nvPr/>
        </p:nvSpPr>
        <p:spPr>
          <a:xfrm>
            <a:off x="7315200" y="4038600"/>
            <a:ext cx="1877482" cy="461665"/>
          </a:xfrm>
          <a:prstGeom prst="rect">
            <a:avLst/>
          </a:prstGeom>
          <a:noFill/>
        </p:spPr>
        <p:txBody>
          <a:bodyPr wrap="square" rtlCol="0">
            <a:spAutoFit/>
          </a:bodyPr>
          <a:lstStyle/>
          <a:p>
            <a:r>
              <a:rPr lang="en-US" sz="2400" dirty="0" err="1">
                <a:latin typeface="Courier New" panose="02070309020205020404" pitchFamily="49" charset="0"/>
                <a:cs typeface="Courier New" panose="02070309020205020404" pitchFamily="49" charset="0"/>
              </a:rPr>
              <a:t>index.php</a:t>
            </a:r>
            <a:endParaRPr lang="en-US" sz="2400"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5AE26C91-8234-4497-AC20-9B353440378F}"/>
              </a:ext>
            </a:extLst>
          </p:cNvPr>
          <p:cNvSpPr txBox="1"/>
          <p:nvPr/>
        </p:nvSpPr>
        <p:spPr>
          <a:xfrm>
            <a:off x="7294944" y="4722167"/>
            <a:ext cx="1877482" cy="461665"/>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/admin</a:t>
            </a:r>
          </a:p>
        </p:txBody>
      </p:sp>
      <p:sp>
        <p:nvSpPr>
          <p:cNvPr id="19" name="TextBox 18">
            <a:extLst>
              <a:ext uri="{FF2B5EF4-FFF2-40B4-BE49-F238E27FC236}">
                <a16:creationId xmlns:a16="http://schemas.microsoft.com/office/drawing/2014/main" id="{89AB8CCC-121A-45F6-B147-F598DC1AF963}"/>
              </a:ext>
            </a:extLst>
          </p:cNvPr>
          <p:cNvSpPr txBox="1"/>
          <p:nvPr/>
        </p:nvSpPr>
        <p:spPr>
          <a:xfrm>
            <a:off x="7314234" y="5255567"/>
            <a:ext cx="2120805" cy="461665"/>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/labyrinth</a:t>
            </a:r>
          </a:p>
        </p:txBody>
      </p:sp>
      <p:cxnSp>
        <p:nvCxnSpPr>
          <p:cNvPr id="20" name="Straight Connector 19">
            <a:extLst>
              <a:ext uri="{FF2B5EF4-FFF2-40B4-BE49-F238E27FC236}">
                <a16:creationId xmlns:a16="http://schemas.microsoft.com/office/drawing/2014/main" id="{1B21E3F2-F9A6-40E0-9ACB-7FCB0C067EF4}"/>
              </a:ext>
            </a:extLst>
          </p:cNvPr>
          <p:cNvCxnSpPr/>
          <p:nvPr/>
        </p:nvCxnSpPr>
        <p:spPr>
          <a:xfrm>
            <a:off x="6705600" y="5486400"/>
            <a:ext cx="3947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B80D28-72E0-4D7B-94F2-0831D1B5B981}"/>
              </a:ext>
            </a:extLst>
          </p:cNvPr>
          <p:cNvSpPr txBox="1"/>
          <p:nvPr/>
        </p:nvSpPr>
        <p:spPr>
          <a:xfrm>
            <a:off x="2724997" y="3276600"/>
            <a:ext cx="2456603" cy="584775"/>
          </a:xfrm>
          <a:prstGeom prst="rect">
            <a:avLst/>
          </a:prstGeom>
          <a:noFill/>
        </p:spPr>
        <p:txBody>
          <a:bodyPr wrap="square" rtlCol="0">
            <a:spAutoFit/>
          </a:bodyPr>
          <a:lstStyle/>
          <a:p>
            <a:r>
              <a:rPr lang="en-US" sz="3200" b="1" dirty="0">
                <a:latin typeface="+mn-lt"/>
              </a:rPr>
              <a:t>Before</a:t>
            </a:r>
          </a:p>
        </p:txBody>
      </p:sp>
      <p:sp>
        <p:nvSpPr>
          <p:cNvPr id="22" name="TextBox 21">
            <a:extLst>
              <a:ext uri="{FF2B5EF4-FFF2-40B4-BE49-F238E27FC236}">
                <a16:creationId xmlns:a16="http://schemas.microsoft.com/office/drawing/2014/main" id="{F88F6F52-D8E6-479B-8D75-E1701FBC3DFE}"/>
              </a:ext>
            </a:extLst>
          </p:cNvPr>
          <p:cNvSpPr txBox="1"/>
          <p:nvPr/>
        </p:nvSpPr>
        <p:spPr>
          <a:xfrm>
            <a:off x="7314234" y="3276600"/>
            <a:ext cx="2456603" cy="584775"/>
          </a:xfrm>
          <a:prstGeom prst="rect">
            <a:avLst/>
          </a:prstGeom>
          <a:noFill/>
        </p:spPr>
        <p:txBody>
          <a:bodyPr wrap="square" rtlCol="0">
            <a:spAutoFit/>
          </a:bodyPr>
          <a:lstStyle/>
          <a:p>
            <a:r>
              <a:rPr lang="en-US" sz="3200" b="1" dirty="0">
                <a:latin typeface="+mn-lt"/>
              </a:rPr>
              <a:t>After</a:t>
            </a:r>
          </a:p>
        </p:txBody>
      </p:sp>
    </p:spTree>
    <p:extLst>
      <p:ext uri="{BB962C8B-B14F-4D97-AF65-F5344CB8AC3E}">
        <p14:creationId xmlns:p14="http://schemas.microsoft.com/office/powerpoint/2010/main" val="2568273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F95935-DEAF-47F3-BAE0-C3FFB1C76CEA}"/>
              </a:ext>
            </a:extLst>
          </p:cNvPr>
          <p:cNvSpPr>
            <a:spLocks noGrp="1"/>
          </p:cNvSpPr>
          <p:nvPr>
            <p:ph type="title"/>
          </p:nvPr>
        </p:nvSpPr>
        <p:spPr/>
        <p:txBody>
          <a:bodyPr/>
          <a:lstStyle/>
          <a:p>
            <a:r>
              <a:rPr lang="en-US" dirty="0"/>
              <a:t>WebLabyrinth</a:t>
            </a:r>
            <a:r>
              <a:rPr lang="en-US" baseline="30000" dirty="0"/>
              <a:t>1</a:t>
            </a:r>
          </a:p>
        </p:txBody>
      </p:sp>
      <p:sp>
        <p:nvSpPr>
          <p:cNvPr id="6" name="Content Placeholder 5">
            <a:extLst>
              <a:ext uri="{FF2B5EF4-FFF2-40B4-BE49-F238E27FC236}">
                <a16:creationId xmlns:a16="http://schemas.microsoft.com/office/drawing/2014/main" id="{C14294E5-576E-4840-B777-FAD05DA55D99}"/>
              </a:ext>
            </a:extLst>
          </p:cNvPr>
          <p:cNvSpPr>
            <a:spLocks noGrp="1"/>
          </p:cNvSpPr>
          <p:nvPr>
            <p:ph idx="1"/>
          </p:nvPr>
        </p:nvSpPr>
        <p:spPr/>
        <p:txBody>
          <a:bodyPr/>
          <a:lstStyle/>
          <a:p>
            <a:r>
              <a:rPr lang="en-US" sz="2800" dirty="0" err="1"/>
              <a:t>WebLabyrinth</a:t>
            </a:r>
            <a:r>
              <a:rPr lang="en-US" sz="2800" dirty="0"/>
              <a:t> is a PHP application that infinitely creates web pages</a:t>
            </a:r>
          </a:p>
          <a:p>
            <a:pPr marL="457200" indent="-457200">
              <a:buFont typeface="Arial" panose="020B0604020202020204" pitchFamily="34" charset="0"/>
              <a:buChar char="•"/>
            </a:pPr>
            <a:r>
              <a:rPr lang="en-US" sz="2800" dirty="0"/>
              <a:t>Design is to confuse or break automated scanners</a:t>
            </a:r>
          </a:p>
          <a:p>
            <a:pPr marL="457200" indent="-457200">
              <a:buFont typeface="Arial" panose="020B0604020202020204" pitchFamily="34" charset="0"/>
              <a:buChar char="•"/>
            </a:pPr>
            <a:r>
              <a:rPr lang="en-US" sz="2800" dirty="0"/>
              <a:t>Supports automated alerting</a:t>
            </a:r>
          </a:p>
          <a:p>
            <a:r>
              <a:rPr lang="en-US" sz="2800" dirty="0"/>
              <a:t>Normally would require set up on each server and require PHP</a:t>
            </a:r>
          </a:p>
          <a:p>
            <a:pPr marL="457200" indent="-457200">
              <a:buFont typeface="Arial" panose="020B0604020202020204" pitchFamily="34" charset="0"/>
              <a:buChar char="•"/>
            </a:pPr>
            <a:r>
              <a:rPr lang="en-US" sz="2800" dirty="0"/>
              <a:t>WAF can integrate </a:t>
            </a:r>
            <a:r>
              <a:rPr lang="en-US" sz="2800" dirty="0" err="1"/>
              <a:t>WebLabyrinth</a:t>
            </a:r>
            <a:r>
              <a:rPr lang="en-US" sz="2800" dirty="0"/>
              <a:t> into every web server</a:t>
            </a:r>
          </a:p>
          <a:p>
            <a:r>
              <a:rPr lang="en-US" sz="2800" dirty="0"/>
              <a:t>Works best with </a:t>
            </a:r>
            <a:r>
              <a:rPr lang="en-US" sz="2800" b="1" dirty="0"/>
              <a:t>robots.txt</a:t>
            </a:r>
          </a:p>
        </p:txBody>
      </p:sp>
      <p:pic>
        <p:nvPicPr>
          <p:cNvPr id="8" name="Picture 7">
            <a:extLst>
              <a:ext uri="{FF2B5EF4-FFF2-40B4-BE49-F238E27FC236}">
                <a16:creationId xmlns:a16="http://schemas.microsoft.com/office/drawing/2014/main" id="{3F94F097-7E71-4193-95BC-CB793901186E}"/>
              </a:ext>
            </a:extLst>
          </p:cNvPr>
          <p:cNvPicPr>
            <a:picLocks noChangeAspect="1"/>
          </p:cNvPicPr>
          <p:nvPr/>
        </p:nvPicPr>
        <p:blipFill>
          <a:blip r:embed="rId3"/>
          <a:stretch>
            <a:fillRect/>
          </a:stretch>
        </p:blipFill>
        <p:spPr>
          <a:xfrm>
            <a:off x="5486400" y="4338706"/>
            <a:ext cx="6248400" cy="1769596"/>
          </a:xfrm>
          <a:prstGeom prst="rect">
            <a:avLst/>
          </a:prstGeom>
          <a:ln>
            <a:solidFill>
              <a:schemeClr val="tx1"/>
            </a:solidFill>
          </a:ln>
        </p:spPr>
      </p:pic>
      <p:sp>
        <p:nvSpPr>
          <p:cNvPr id="10" name="Rectangle 1">
            <a:extLst>
              <a:ext uri="{FF2B5EF4-FFF2-40B4-BE49-F238E27FC236}">
                <a16:creationId xmlns:a16="http://schemas.microsoft.com/office/drawing/2014/main" id="{39966395-326F-415D-A085-CAE109B728C7}"/>
              </a:ext>
            </a:extLst>
          </p:cNvPr>
          <p:cNvSpPr>
            <a:spLocks noChangeArrowheads="1"/>
          </p:cNvSpPr>
          <p:nvPr/>
        </p:nvSpPr>
        <p:spPr bwMode="auto">
          <a:xfrm>
            <a:off x="655320" y="4742649"/>
            <a:ext cx="3688080" cy="954107"/>
          </a:xfrm>
          <a:prstGeom prst="rect">
            <a:avLst/>
          </a:prstGeom>
          <a:solidFill>
            <a:srgbClr val="FFFFE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45720" rIns="31740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mn-lt"/>
              </a:rPr>
              <a:t>User-agent: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mn-lt"/>
              </a:rPr>
              <a:t>Disallow: /</a:t>
            </a:r>
            <a:r>
              <a:rPr lang="en-US" altLang="en-US" sz="2400" dirty="0">
                <a:latin typeface="+mn-lt"/>
              </a:rPr>
              <a:t>labyrinth</a:t>
            </a:r>
            <a:endParaRPr kumimoji="0" lang="en-US" altLang="en-US" sz="6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186334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CEC1D6-2F15-46BF-B6EF-A6B9643869F4}"/>
              </a:ext>
            </a:extLst>
          </p:cNvPr>
          <p:cNvSpPr>
            <a:spLocks noGrp="1"/>
          </p:cNvSpPr>
          <p:nvPr>
            <p:ph type="title"/>
          </p:nvPr>
        </p:nvSpPr>
        <p:spPr/>
        <p:txBody>
          <a:bodyPr/>
          <a:lstStyle/>
          <a:p>
            <a:r>
              <a:rPr lang="en-US" dirty="0"/>
              <a:t>All Round Defender Part 1 Review</a:t>
            </a:r>
          </a:p>
        </p:txBody>
      </p:sp>
      <p:sp>
        <p:nvSpPr>
          <p:cNvPr id="6" name="Content Placeholder 5">
            <a:extLst>
              <a:ext uri="{FF2B5EF4-FFF2-40B4-BE49-F238E27FC236}">
                <a16:creationId xmlns:a16="http://schemas.microsoft.com/office/drawing/2014/main" id="{D78853DA-32D5-4FD4-9585-CCA939540AF5}"/>
              </a:ext>
            </a:extLst>
          </p:cNvPr>
          <p:cNvSpPr>
            <a:spLocks noGrp="1"/>
          </p:cNvSpPr>
          <p:nvPr>
            <p:ph idx="1"/>
          </p:nvPr>
        </p:nvSpPr>
        <p:spPr/>
        <p:txBody>
          <a:bodyPr/>
          <a:lstStyle/>
          <a:p>
            <a:r>
              <a:rPr lang="en-US" dirty="0"/>
              <a:t>So as an all round defender you need to:</a:t>
            </a:r>
          </a:p>
          <a:p>
            <a:pPr marL="457200" indent="-457200">
              <a:buFont typeface="Arial" panose="020B0604020202020204" pitchFamily="34" charset="0"/>
              <a:buChar char="•"/>
            </a:pPr>
            <a:r>
              <a:rPr lang="en-US" dirty="0"/>
              <a:t>Acknowledge that you are responsible for way too much</a:t>
            </a:r>
          </a:p>
          <a:p>
            <a:pPr marL="860425" lvl="1" indent="-457200">
              <a:buFont typeface="Arial" panose="020B0604020202020204" pitchFamily="34" charset="0"/>
              <a:buChar char="•"/>
            </a:pPr>
            <a:r>
              <a:rPr lang="en-US" dirty="0"/>
              <a:t>Learn to love it, defense is awesome!</a:t>
            </a:r>
          </a:p>
          <a:p>
            <a:pPr marL="457200" indent="-457200">
              <a:buFont typeface="Arial" panose="020B0604020202020204" pitchFamily="34" charset="0"/>
              <a:buChar char="•"/>
            </a:pPr>
            <a:r>
              <a:rPr lang="en-US" dirty="0"/>
              <a:t>Identify how you can combine </a:t>
            </a:r>
            <a:r>
              <a:rPr lang="en-US" b="1" dirty="0"/>
              <a:t>network</a:t>
            </a:r>
            <a:r>
              <a:rPr lang="en-US" dirty="0"/>
              <a:t>, </a:t>
            </a:r>
            <a:r>
              <a:rPr lang="en-US" b="1" dirty="0"/>
              <a:t>endpoint</a:t>
            </a:r>
            <a:r>
              <a:rPr lang="en-US" dirty="0"/>
              <a:t>, </a:t>
            </a:r>
            <a:r>
              <a:rPr lang="en-US" b="1" dirty="0"/>
              <a:t>cloud</a:t>
            </a:r>
            <a:r>
              <a:rPr lang="en-US" dirty="0"/>
              <a:t>, and all other security controls</a:t>
            </a:r>
          </a:p>
          <a:p>
            <a:pPr marL="860425" lvl="1" indent="-457200">
              <a:buFont typeface="Arial" panose="020B0604020202020204" pitchFamily="34" charset="0"/>
              <a:buChar char="•"/>
            </a:pPr>
            <a:r>
              <a:rPr lang="en-US" dirty="0"/>
              <a:t>Layering strengths and weaknesses together for defense-in-depth</a:t>
            </a:r>
          </a:p>
          <a:p>
            <a:pPr marL="457200" indent="-457200">
              <a:buFont typeface="Arial" panose="020B0604020202020204" pitchFamily="34" charset="0"/>
              <a:buChar char="•"/>
            </a:pPr>
            <a:r>
              <a:rPr lang="en-US" dirty="0"/>
              <a:t>Come up with creative, outside the box solutions</a:t>
            </a:r>
          </a:p>
        </p:txBody>
      </p:sp>
    </p:spTree>
    <p:extLst>
      <p:ext uri="{BB962C8B-B14F-4D97-AF65-F5344CB8AC3E}">
        <p14:creationId xmlns:p14="http://schemas.microsoft.com/office/powerpoint/2010/main" val="135106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6851-13A2-C641-A2B8-DEBB7FF694BF}"/>
              </a:ext>
            </a:extLst>
          </p:cNvPr>
          <p:cNvSpPr>
            <a:spLocks noGrp="1"/>
          </p:cNvSpPr>
          <p:nvPr>
            <p:ph type="title"/>
          </p:nvPr>
        </p:nvSpPr>
        <p:spPr/>
        <p:txBody>
          <a:bodyPr/>
          <a:lstStyle/>
          <a:p>
            <a:r>
              <a:rPr lang="en-US" dirty="0"/>
              <a:t>Stay Tuned for Parts 2 and 3!</a:t>
            </a:r>
          </a:p>
        </p:txBody>
      </p:sp>
      <p:sp>
        <p:nvSpPr>
          <p:cNvPr id="4" name="Text Placeholder 3">
            <a:extLst>
              <a:ext uri="{FF2B5EF4-FFF2-40B4-BE49-F238E27FC236}">
                <a16:creationId xmlns:a16="http://schemas.microsoft.com/office/drawing/2014/main" id="{65F10804-D2C5-3D44-82DD-52A16F4DBAA6}"/>
              </a:ext>
            </a:extLst>
          </p:cNvPr>
          <p:cNvSpPr>
            <a:spLocks noGrp="1"/>
          </p:cNvSpPr>
          <p:nvPr>
            <p:ph idx="1"/>
          </p:nvPr>
        </p:nvSpPr>
        <p:spPr/>
        <p:txBody>
          <a:bodyPr/>
          <a:lstStyle/>
          <a:p>
            <a:pPr marL="457200" indent="-457200">
              <a:buFont typeface="Arial" panose="020B0604020202020204" pitchFamily="34" charset="0"/>
              <a:buChar char="•"/>
            </a:pPr>
            <a:r>
              <a:rPr lang="en-US" b="1" dirty="0"/>
              <a:t>Thinking Red, Acting Blue - Mindset &amp; Actions</a:t>
            </a:r>
          </a:p>
          <a:p>
            <a:pPr marL="860425" lvl="1" indent="-457200">
              <a:buFont typeface="Arial" panose="020B0604020202020204" pitchFamily="34" charset="0"/>
              <a:buChar char="•"/>
            </a:pPr>
            <a:r>
              <a:rPr lang="de" u="sng" dirty="0"/>
              <a:t>Apr 30</a:t>
            </a:r>
            <a:r>
              <a:rPr lang="de" dirty="0"/>
              <a:t>, 2019 10:30 AM ET</a:t>
            </a:r>
            <a:r>
              <a:rPr lang="en-US" dirty="0"/>
              <a:t> </a:t>
            </a:r>
            <a:endParaRPr lang="en-US" b="1" dirty="0"/>
          </a:p>
          <a:p>
            <a:pPr marL="457200" indent="-457200">
              <a:buFont typeface="Arial" panose="020B0604020202020204" pitchFamily="34" charset="0"/>
              <a:buChar char="•"/>
            </a:pPr>
            <a:r>
              <a:rPr lang="en-US" b="1" dirty="0"/>
              <a:t>Protect your Lunch Money - Keeping the Thieves at Bay</a:t>
            </a:r>
          </a:p>
          <a:p>
            <a:pPr marL="860425" lvl="1" indent="-457200">
              <a:buFont typeface="Arial" panose="020B0604020202020204" pitchFamily="34" charset="0"/>
              <a:buChar char="•"/>
            </a:pPr>
            <a:r>
              <a:rPr lang="en-US" u="sng" dirty="0"/>
              <a:t>May 24</a:t>
            </a:r>
            <a:r>
              <a:rPr lang="en-US" dirty="0"/>
              <a:t>, 2019 10:30 AM ET</a:t>
            </a:r>
            <a:endParaRPr lang="en-US" b="1" dirty="0"/>
          </a:p>
          <a:p>
            <a:pPr marL="457200" indent="-457200">
              <a:buFont typeface="Arial" panose="020B0604020202020204" pitchFamily="34" charset="0"/>
              <a:buChar char="•"/>
            </a:pPr>
            <a:endParaRPr lang="en-US" dirty="0"/>
          </a:p>
          <a:p>
            <a:r>
              <a:rPr lang="en-US" dirty="0"/>
              <a:t>Check </a:t>
            </a:r>
            <a:r>
              <a:rPr lang="en-US" b="1" dirty="0"/>
              <a:t>@</a:t>
            </a:r>
            <a:r>
              <a:rPr lang="en-US" b="1" dirty="0" err="1"/>
              <a:t>SecurityMapper</a:t>
            </a:r>
            <a:r>
              <a:rPr lang="en-US" b="1" dirty="0"/>
              <a:t> </a:t>
            </a:r>
            <a:r>
              <a:rPr lang="en-US" dirty="0"/>
              <a:t>&amp; </a:t>
            </a:r>
            <a:r>
              <a:rPr lang="en-US" b="1" dirty="0"/>
              <a:t>@</a:t>
            </a:r>
            <a:r>
              <a:rPr lang="en-US" b="1" dirty="0" err="1"/>
              <a:t>aboutsecurity</a:t>
            </a:r>
            <a:r>
              <a:rPr lang="en-US" b="1" dirty="0"/>
              <a:t> </a:t>
            </a:r>
            <a:r>
              <a:rPr lang="en-US" dirty="0"/>
              <a:t>after this webinar for registration links</a:t>
            </a:r>
          </a:p>
        </p:txBody>
      </p:sp>
    </p:spTree>
    <p:extLst>
      <p:ext uri="{BB962C8B-B14F-4D97-AF65-F5344CB8AC3E}">
        <p14:creationId xmlns:p14="http://schemas.microsoft.com/office/powerpoint/2010/main" val="1779103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200" dirty="0"/>
              <a:t>Presentation based on SEC530: Defensible Security Architecture and Engineering</a:t>
            </a:r>
          </a:p>
        </p:txBody>
      </p:sp>
      <p:sp>
        <p:nvSpPr>
          <p:cNvPr id="3" name="Content Placeholder 2"/>
          <p:cNvSpPr>
            <a:spLocks noGrp="1"/>
          </p:cNvSpPr>
          <p:nvPr>
            <p:ph type="subTitle" idx="1"/>
          </p:nvPr>
        </p:nvSpPr>
        <p:spPr/>
        <p:txBody>
          <a:bodyPr/>
          <a:lstStyle/>
          <a:p>
            <a:r>
              <a:rPr lang="en-US" sz="2400" dirty="0"/>
              <a:t>Thank you!!</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References</a:t>
            </a:r>
            <a:endParaRPr lang="en-US" sz="2400" b="0" dirty="0"/>
          </a:p>
          <a:p>
            <a:r>
              <a:rPr lang="en-US" sz="1600" dirty="0">
                <a:hlinkClick r:id="rId3"/>
              </a:rPr>
              <a:t>https://www.sans.org/course/defensible-security-architecture-and-engineering</a:t>
            </a:r>
            <a:endParaRPr lang="en-US" sz="1600" b="0"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614B25A-FE0D-5442-93CC-70F7ABA9AC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1534" y="2022142"/>
            <a:ext cx="3357954" cy="3066883"/>
          </a:xfrm>
          <a:prstGeom prst="rect">
            <a:avLst/>
          </a:prstGeom>
        </p:spPr>
      </p:pic>
      <p:pic>
        <p:nvPicPr>
          <p:cNvPr id="5" name="Picture 4">
            <a:extLst>
              <a:ext uri="{FF2B5EF4-FFF2-40B4-BE49-F238E27FC236}">
                <a16:creationId xmlns:a16="http://schemas.microsoft.com/office/drawing/2014/main" id="{A1F6E643-15EB-9441-8F26-F5D0CBB3AF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9356" y="2019094"/>
            <a:ext cx="3357954" cy="3038052"/>
          </a:xfrm>
          <a:prstGeom prst="rect">
            <a:avLst/>
          </a:prstGeom>
        </p:spPr>
      </p:pic>
    </p:spTree>
    <p:extLst>
      <p:ext uri="{BB962C8B-B14F-4D97-AF65-F5344CB8AC3E}">
        <p14:creationId xmlns:p14="http://schemas.microsoft.com/office/powerpoint/2010/main" val="162596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200" dirty="0"/>
              <a:t>Was it the rope or the revolver?</a:t>
            </a:r>
          </a:p>
        </p:txBody>
      </p:sp>
      <p:sp>
        <p:nvSpPr>
          <p:cNvPr id="3" name="Slide Number Placeholder 2"/>
          <p:cNvSpPr>
            <a:spLocks noGrp="1"/>
          </p:cNvSpPr>
          <p:nvPr>
            <p:ph type="sldNum" sz="quarter" idx="12"/>
          </p:nvPr>
        </p:nvSpPr>
        <p:spPr/>
        <p:txBody>
          <a:bodyPr/>
          <a:lstStyle/>
          <a:p>
            <a:fld id="{A12C446D-6113-E749-B2D6-33109B9D4DC9}" type="slidenum">
              <a:rPr lang="en-US" smtClean="0"/>
              <a:t>5</a:t>
            </a:fld>
            <a:endParaRPr lang="en-US"/>
          </a:p>
        </p:txBody>
      </p:sp>
      <p:pic>
        <p:nvPicPr>
          <p:cNvPr id="6" name="Picture 5">
            <a:extLst>
              <a:ext uri="{FF2B5EF4-FFF2-40B4-BE49-F238E27FC236}">
                <a16:creationId xmlns:a16="http://schemas.microsoft.com/office/drawing/2014/main" id="{B21109A4-603D-7847-B4E0-3DBA590E4E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254" y="0"/>
            <a:ext cx="12338508" cy="6858000"/>
          </a:xfrm>
          <a:prstGeom prst="rect">
            <a:avLst/>
          </a:prstGeom>
        </p:spPr>
      </p:pic>
      <p:sp>
        <p:nvSpPr>
          <p:cNvPr id="8" name="Rectangle 7">
            <a:extLst>
              <a:ext uri="{FF2B5EF4-FFF2-40B4-BE49-F238E27FC236}">
                <a16:creationId xmlns:a16="http://schemas.microsoft.com/office/drawing/2014/main" id="{17C938BA-3A56-F242-8BE3-A2073B0B354F}"/>
              </a:ext>
            </a:extLst>
          </p:cNvPr>
          <p:cNvSpPr/>
          <p:nvPr/>
        </p:nvSpPr>
        <p:spPr>
          <a:xfrm>
            <a:off x="6861888" y="3671266"/>
            <a:ext cx="5001690" cy="338554"/>
          </a:xfrm>
          <a:prstGeom prst="rect">
            <a:avLst/>
          </a:prstGeom>
        </p:spPr>
        <p:txBody>
          <a:bodyPr wrap="none">
            <a:spAutoFit/>
          </a:bodyPr>
          <a:lstStyle/>
          <a:p>
            <a:pPr algn="r"/>
            <a:r>
              <a:rPr lang="en-US" sz="1600" i="1" dirty="0">
                <a:solidFill>
                  <a:schemeClr val="bg1"/>
                </a:solidFill>
              </a:rPr>
              <a:t>https://</a:t>
            </a:r>
            <a:r>
              <a:rPr lang="en-US" sz="1600" i="1" dirty="0" err="1">
                <a:solidFill>
                  <a:schemeClr val="bg1"/>
                </a:solidFill>
              </a:rPr>
              <a:t>www.youtube.com</a:t>
            </a:r>
            <a:r>
              <a:rPr lang="en-US" sz="1600" i="1" dirty="0">
                <a:solidFill>
                  <a:schemeClr val="bg1"/>
                </a:solidFill>
              </a:rPr>
              <a:t>/</a:t>
            </a:r>
            <a:r>
              <a:rPr lang="en-US" sz="1600" i="1" dirty="0" err="1">
                <a:solidFill>
                  <a:schemeClr val="bg1"/>
                </a:solidFill>
              </a:rPr>
              <a:t>watch?v</a:t>
            </a:r>
            <a:r>
              <a:rPr lang="en-US" sz="1600" i="1" dirty="0">
                <a:solidFill>
                  <a:schemeClr val="bg1"/>
                </a:solidFill>
              </a:rPr>
              <a:t>=1h7rLHNXio8 </a:t>
            </a:r>
          </a:p>
        </p:txBody>
      </p:sp>
      <p:sp>
        <p:nvSpPr>
          <p:cNvPr id="9" name="Rectangle 8">
            <a:extLst>
              <a:ext uri="{FF2B5EF4-FFF2-40B4-BE49-F238E27FC236}">
                <a16:creationId xmlns:a16="http://schemas.microsoft.com/office/drawing/2014/main" id="{86DD3F05-1924-DC46-82A0-BD067C4DDC33}"/>
              </a:ext>
            </a:extLst>
          </p:cNvPr>
          <p:cNvSpPr/>
          <p:nvPr/>
        </p:nvSpPr>
        <p:spPr>
          <a:xfrm>
            <a:off x="5767578" y="749779"/>
            <a:ext cx="6096000" cy="2308324"/>
          </a:xfrm>
          <a:prstGeom prst="rect">
            <a:avLst/>
          </a:prstGeom>
        </p:spPr>
        <p:txBody>
          <a:bodyPr>
            <a:spAutoFit/>
          </a:bodyPr>
          <a:lstStyle/>
          <a:p>
            <a:pPr algn="r"/>
            <a:r>
              <a:rPr lang="en-US" sz="4400" i="1" dirty="0">
                <a:solidFill>
                  <a:schemeClr val="bg1"/>
                </a:solidFill>
              </a:rPr>
              <a:t>“Why do we still work at this problem?”</a:t>
            </a:r>
          </a:p>
          <a:p>
            <a:pPr algn="r"/>
            <a:endParaRPr lang="en-US" sz="2800" i="1" dirty="0">
              <a:solidFill>
                <a:schemeClr val="bg1"/>
              </a:solidFill>
            </a:endParaRPr>
          </a:p>
          <a:p>
            <a:pPr algn="r"/>
            <a:r>
              <a:rPr lang="en-US" sz="2800" i="1" dirty="0">
                <a:solidFill>
                  <a:schemeClr val="bg1"/>
                </a:solidFill>
              </a:rPr>
              <a:t>Cliff Stoll – SANS CTI Summit 2017</a:t>
            </a:r>
          </a:p>
        </p:txBody>
      </p:sp>
    </p:spTree>
    <p:extLst>
      <p:ext uri="{BB962C8B-B14F-4D97-AF65-F5344CB8AC3E}">
        <p14:creationId xmlns:p14="http://schemas.microsoft.com/office/powerpoint/2010/main" val="29476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C8F50B-2CD9-418A-9571-877716315819}"/>
              </a:ext>
            </a:extLst>
          </p:cNvPr>
          <p:cNvSpPr>
            <a:spLocks noGrp="1"/>
          </p:cNvSpPr>
          <p:nvPr>
            <p:ph type="title"/>
          </p:nvPr>
        </p:nvSpPr>
        <p:spPr/>
        <p:txBody>
          <a:bodyPr/>
          <a:lstStyle/>
          <a:p>
            <a:r>
              <a:rPr lang="en-US" dirty="0"/>
              <a:t>All Round Defender</a:t>
            </a:r>
          </a:p>
        </p:txBody>
      </p:sp>
      <p:sp>
        <p:nvSpPr>
          <p:cNvPr id="9" name="Content Placeholder 8">
            <a:extLst>
              <a:ext uri="{FF2B5EF4-FFF2-40B4-BE49-F238E27FC236}">
                <a16:creationId xmlns:a16="http://schemas.microsoft.com/office/drawing/2014/main" id="{7AB5CB9F-D65C-4EE9-A290-77CF599660DA}"/>
              </a:ext>
            </a:extLst>
          </p:cNvPr>
          <p:cNvSpPr>
            <a:spLocks noGrp="1"/>
          </p:cNvSpPr>
          <p:nvPr>
            <p:ph idx="1"/>
          </p:nvPr>
        </p:nvSpPr>
        <p:spPr/>
        <p:txBody>
          <a:bodyPr/>
          <a:lstStyle/>
          <a:p>
            <a:r>
              <a:rPr lang="en-US" sz="2400" dirty="0"/>
              <a:t>Being an </a:t>
            </a:r>
            <a:r>
              <a:rPr lang="en-US" sz="2400" b="1" dirty="0"/>
              <a:t>all round defender </a:t>
            </a:r>
            <a:r>
              <a:rPr lang="en-US" sz="2400" dirty="0"/>
              <a:t>means you are the person responsible for:</a:t>
            </a:r>
          </a:p>
          <a:p>
            <a:pPr marL="457200" indent="-457200">
              <a:buFont typeface="Arial" panose="020B0604020202020204" pitchFamily="34" charset="0"/>
              <a:buChar char="•"/>
            </a:pPr>
            <a:r>
              <a:rPr lang="en-US" sz="2000" b="1" dirty="0"/>
              <a:t>Network Security</a:t>
            </a:r>
          </a:p>
          <a:p>
            <a:pPr marL="860425" lvl="1" indent="-457200">
              <a:buFont typeface="Arial" panose="020B0604020202020204" pitchFamily="34" charset="0"/>
              <a:buChar char="•"/>
            </a:pPr>
            <a:r>
              <a:rPr lang="en-US" sz="2000" dirty="0"/>
              <a:t>Routers / Switches / Software defined networking</a:t>
            </a:r>
          </a:p>
          <a:p>
            <a:pPr marL="860425" lvl="1" indent="-457200">
              <a:buFont typeface="Arial" panose="020B0604020202020204" pitchFamily="34" charset="0"/>
              <a:buChar char="•"/>
            </a:pPr>
            <a:r>
              <a:rPr lang="en-US" sz="2000" dirty="0"/>
              <a:t>Flow data</a:t>
            </a:r>
          </a:p>
          <a:p>
            <a:pPr marL="860425" lvl="1" indent="-457200">
              <a:buFont typeface="Arial" panose="020B0604020202020204" pitchFamily="34" charset="0"/>
              <a:buChar char="•"/>
            </a:pPr>
            <a:r>
              <a:rPr lang="en-US" sz="2000" dirty="0"/>
              <a:t>Firewalls / IDS and IPS / Sandboxing</a:t>
            </a:r>
          </a:p>
          <a:p>
            <a:pPr marL="457200" indent="-457200">
              <a:buFont typeface="Arial" panose="020B0604020202020204" pitchFamily="34" charset="0"/>
              <a:buChar char="•"/>
            </a:pPr>
            <a:r>
              <a:rPr lang="en-US" sz="2000" b="1" dirty="0"/>
              <a:t>Cloud Security</a:t>
            </a:r>
          </a:p>
          <a:p>
            <a:pPr marL="860425" lvl="1" indent="-457200">
              <a:buFont typeface="Arial" panose="020B0604020202020204" pitchFamily="34" charset="0"/>
              <a:buChar char="•"/>
            </a:pPr>
            <a:r>
              <a:rPr lang="en-US" sz="2000" dirty="0"/>
              <a:t>Hypervisors and central management</a:t>
            </a:r>
          </a:p>
          <a:p>
            <a:pPr marL="860425" lvl="1" indent="-457200">
              <a:buFont typeface="Arial" panose="020B0604020202020204" pitchFamily="34" charset="0"/>
              <a:buChar char="•"/>
            </a:pPr>
            <a:r>
              <a:rPr lang="en-US" sz="2000" b="1" dirty="0"/>
              <a:t>I</a:t>
            </a:r>
            <a:r>
              <a:rPr lang="en-US" sz="2000" dirty="0"/>
              <a:t>nfrastructure/</a:t>
            </a:r>
            <a:r>
              <a:rPr lang="en-US" sz="2000" b="1" dirty="0"/>
              <a:t>P</a:t>
            </a:r>
            <a:r>
              <a:rPr lang="en-US" sz="2000" dirty="0"/>
              <a:t>latform/</a:t>
            </a:r>
            <a:r>
              <a:rPr lang="en-US" sz="2000" b="1" dirty="0"/>
              <a:t>S</a:t>
            </a:r>
            <a:r>
              <a:rPr lang="en-US" sz="2000" dirty="0"/>
              <a:t>oftware/</a:t>
            </a:r>
            <a:r>
              <a:rPr lang="en-US" sz="2000" b="1" dirty="0"/>
              <a:t>F</a:t>
            </a:r>
            <a:r>
              <a:rPr lang="en-US" sz="2000" dirty="0"/>
              <a:t>unction (</a:t>
            </a:r>
            <a:r>
              <a:rPr lang="en-US" sz="2000" b="1" dirty="0"/>
              <a:t>a</a:t>
            </a:r>
            <a:r>
              <a:rPr lang="en-US" sz="2000" dirty="0"/>
              <a:t>s-</a:t>
            </a:r>
            <a:r>
              <a:rPr lang="en-US" sz="2000" b="1" dirty="0"/>
              <a:t>a</a:t>
            </a:r>
            <a:r>
              <a:rPr lang="en-US" sz="2000" dirty="0"/>
              <a:t>-</a:t>
            </a:r>
            <a:r>
              <a:rPr lang="en-US" sz="2000" b="1" dirty="0"/>
              <a:t>S</a:t>
            </a:r>
            <a:r>
              <a:rPr lang="en-US" sz="2000" dirty="0"/>
              <a:t>ervice)</a:t>
            </a:r>
          </a:p>
          <a:p>
            <a:pPr marL="457200" indent="-457200">
              <a:buFont typeface="Arial" panose="020B0604020202020204" pitchFamily="34" charset="0"/>
              <a:buChar char="•"/>
            </a:pPr>
            <a:r>
              <a:rPr lang="en-US" sz="2000" b="1" dirty="0"/>
              <a:t>Endpoint Security</a:t>
            </a:r>
          </a:p>
          <a:p>
            <a:pPr marL="860425" lvl="1" indent="-457200">
              <a:buFont typeface="Arial" panose="020B0604020202020204" pitchFamily="34" charset="0"/>
              <a:buChar char="•"/>
            </a:pPr>
            <a:r>
              <a:rPr lang="en-US" sz="2000" dirty="0"/>
              <a:t>Antivirus / Whitelisting / HIPS / EDR / Patching / Hardening / Logging / dare I go on?</a:t>
            </a:r>
          </a:p>
          <a:p>
            <a:r>
              <a:rPr lang="en-US" sz="2150" dirty="0"/>
              <a:t>Plus all the things that cross boundaries like data governance and identify management</a:t>
            </a:r>
          </a:p>
        </p:txBody>
      </p:sp>
      <p:sp>
        <p:nvSpPr>
          <p:cNvPr id="4" name="Slide Number Placeholder 3">
            <a:extLst>
              <a:ext uri="{FF2B5EF4-FFF2-40B4-BE49-F238E27FC236}">
                <a16:creationId xmlns:a16="http://schemas.microsoft.com/office/drawing/2014/main" id="{B0F4160E-4DEA-419A-92A8-16A5EB7A6185}"/>
              </a:ext>
            </a:extLst>
          </p:cNvPr>
          <p:cNvSpPr>
            <a:spLocks noGrp="1"/>
          </p:cNvSpPr>
          <p:nvPr>
            <p:ph type="sldNum" sz="quarter" idx="4294967295"/>
          </p:nvPr>
        </p:nvSpPr>
        <p:spPr>
          <a:xfrm>
            <a:off x="11537950" y="6311900"/>
            <a:ext cx="654050" cy="546100"/>
          </a:xfrm>
        </p:spPr>
        <p:txBody>
          <a:bodyPr/>
          <a:lstStyle/>
          <a:p>
            <a:fld id="{A12C446D-6113-E749-B2D6-33109B9D4DC9}" type="slidenum">
              <a:rPr lang="en-US" smtClean="0"/>
              <a:t>6</a:t>
            </a:fld>
            <a:endParaRPr lang="en-US"/>
          </a:p>
        </p:txBody>
      </p:sp>
      <p:pic>
        <p:nvPicPr>
          <p:cNvPr id="2050" name="Picture 2" descr="https://i.imgflip.com/2x86yy.jpg">
            <a:extLst>
              <a:ext uri="{FF2B5EF4-FFF2-40B4-BE49-F238E27FC236}">
                <a16:creationId xmlns:a16="http://schemas.microsoft.com/office/drawing/2014/main" id="{5C4B9D57-13E0-4711-89E9-2D511BB59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756" y="1848394"/>
            <a:ext cx="4250055" cy="230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244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6112F7-FF87-48C5-A3C7-91987C3BBA60}"/>
              </a:ext>
            </a:extLst>
          </p:cNvPr>
          <p:cNvSpPr>
            <a:spLocks noGrp="1"/>
          </p:cNvSpPr>
          <p:nvPr>
            <p:ph type="title"/>
          </p:nvPr>
        </p:nvSpPr>
        <p:spPr/>
        <p:txBody>
          <a:bodyPr/>
          <a:lstStyle/>
          <a:p>
            <a:r>
              <a:rPr lang="en-US" dirty="0"/>
              <a:t>Security Focus</a:t>
            </a:r>
          </a:p>
        </p:txBody>
      </p:sp>
      <p:sp>
        <p:nvSpPr>
          <p:cNvPr id="8" name="Content Placeholder 7">
            <a:extLst>
              <a:ext uri="{FF2B5EF4-FFF2-40B4-BE49-F238E27FC236}">
                <a16:creationId xmlns:a16="http://schemas.microsoft.com/office/drawing/2014/main" id="{68B999DA-2B3F-43E0-90EE-B67CEB540809}"/>
              </a:ext>
            </a:extLst>
          </p:cNvPr>
          <p:cNvSpPr>
            <a:spLocks noGrp="1"/>
          </p:cNvSpPr>
          <p:nvPr>
            <p:ph idx="1"/>
          </p:nvPr>
        </p:nvSpPr>
        <p:spPr/>
        <p:txBody>
          <a:bodyPr/>
          <a:lstStyle/>
          <a:p>
            <a:r>
              <a:rPr lang="en-US" sz="2800" dirty="0"/>
              <a:t>So basically... find a control and make it work</a:t>
            </a:r>
          </a:p>
          <a:p>
            <a:pPr marL="457200" indent="-457200">
              <a:buFont typeface="Arial" panose="020B0604020202020204" pitchFamily="34" charset="0"/>
              <a:buChar char="•"/>
            </a:pPr>
            <a:r>
              <a:rPr lang="en-US" sz="2800" dirty="0"/>
              <a:t>Having an idea of how to focus security application helps</a:t>
            </a:r>
          </a:p>
          <a:p>
            <a:r>
              <a:rPr lang="en-US" sz="2800" b="1" dirty="0"/>
              <a:t>Perimeter focus</a:t>
            </a:r>
            <a:r>
              <a:rPr lang="en-US" sz="2800" dirty="0"/>
              <a:t> - Control data going into and out of the network</a:t>
            </a:r>
          </a:p>
          <a:p>
            <a:pPr marL="457200" indent="-457200">
              <a:buFont typeface="Arial" panose="020B0604020202020204" pitchFamily="34" charset="0"/>
              <a:buChar char="•"/>
            </a:pPr>
            <a:r>
              <a:rPr lang="en-US" sz="2800" dirty="0"/>
              <a:t>Perimeter is not dead, but it is everywhere</a:t>
            </a:r>
          </a:p>
          <a:p>
            <a:r>
              <a:rPr lang="en-US" sz="2800" b="1" dirty="0"/>
              <a:t>Datacentric focus</a:t>
            </a:r>
            <a:r>
              <a:rPr lang="en-US" sz="2800" dirty="0"/>
              <a:t> - Find important data and protect it</a:t>
            </a:r>
          </a:p>
          <a:p>
            <a:pPr marL="457200" indent="-457200">
              <a:buFont typeface="Arial" panose="020B0604020202020204" pitchFamily="34" charset="0"/>
              <a:buChar char="•"/>
            </a:pPr>
            <a:r>
              <a:rPr lang="en-US" sz="2800" dirty="0"/>
              <a:t>Requires knowing what, where, when, why and then applying controls</a:t>
            </a:r>
          </a:p>
          <a:p>
            <a:r>
              <a:rPr lang="en-US" sz="2800" b="1" dirty="0"/>
              <a:t>Zero Trust focus </a:t>
            </a:r>
            <a:r>
              <a:rPr lang="en-US" sz="2800" dirty="0"/>
              <a:t>- Trust nothing, verify everything</a:t>
            </a:r>
          </a:p>
          <a:p>
            <a:pPr marL="457200" indent="-457200">
              <a:buFont typeface="Arial" panose="020B0604020202020204" pitchFamily="34" charset="0"/>
              <a:buChar char="•"/>
            </a:pPr>
            <a:r>
              <a:rPr lang="en-US" sz="2800" u="sng" dirty="0"/>
              <a:t>Goal</a:t>
            </a:r>
            <a:r>
              <a:rPr lang="en-US" sz="2800" dirty="0"/>
              <a:t> is to verify and authenticate all access</a:t>
            </a:r>
          </a:p>
        </p:txBody>
      </p:sp>
    </p:spTree>
    <p:extLst>
      <p:ext uri="{BB962C8B-B14F-4D97-AF65-F5344CB8AC3E}">
        <p14:creationId xmlns:p14="http://schemas.microsoft.com/office/powerpoint/2010/main" val="9788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t>
            </a:r>
            <a:r>
              <a:rPr lang="en-US" dirty="0" err="1"/>
              <a:t>NotPetya</a:t>
            </a:r>
            <a:endParaRPr lang="en-US" dirty="0"/>
          </a:p>
        </p:txBody>
      </p:sp>
      <p:sp>
        <p:nvSpPr>
          <p:cNvPr id="5" name="Content Placeholder 4"/>
          <p:cNvSpPr>
            <a:spLocks noGrp="1"/>
          </p:cNvSpPr>
          <p:nvPr>
            <p:ph idx="1"/>
          </p:nvPr>
        </p:nvSpPr>
        <p:spPr/>
        <p:txBody>
          <a:bodyPr/>
          <a:lstStyle/>
          <a:p>
            <a:pPr lvl="1"/>
            <a:r>
              <a:rPr lang="en-US" sz="2400" dirty="0"/>
              <a:t>NotPetya is part of a family of malware based on the leaked (alleged) NSA hacking tools, including ETERNALBLUE</a:t>
            </a:r>
          </a:p>
          <a:p>
            <a:pPr lvl="2"/>
            <a:r>
              <a:rPr lang="en-US" sz="2000" dirty="0"/>
              <a:t>This exploit targeted Windows Server Message Block (SMB, TCP port 445) and was patched by MS17-010</a:t>
            </a:r>
            <a:r>
              <a:rPr lang="en-US" sz="2000" baseline="30000" dirty="0"/>
              <a:t>1</a:t>
            </a:r>
          </a:p>
          <a:p>
            <a:pPr lvl="1"/>
            <a:r>
              <a:rPr lang="en-US" sz="2400" dirty="0"/>
              <a:t>This malware would typically enter an environment via SMB</a:t>
            </a:r>
            <a:endParaRPr lang="en-US" sz="2000" dirty="0"/>
          </a:p>
          <a:p>
            <a:pPr lvl="2"/>
            <a:r>
              <a:rPr lang="en-US" sz="2000" dirty="0"/>
              <a:t>It would then use Mimikatz to attempt to steal credentials and move laterally through a network via Microsoft PSExec and WMIC (Windows Management Instrumentation Console </a:t>
            </a:r>
          </a:p>
          <a:p>
            <a:pPr lvl="2"/>
            <a:r>
              <a:rPr lang="en-US" sz="2000" dirty="0"/>
              <a:t>Automated malware is now behaving like human penetration testers</a:t>
            </a:r>
          </a:p>
          <a:p>
            <a:pPr lvl="1"/>
            <a:r>
              <a:rPr lang="en-US" sz="2400" dirty="0"/>
              <a:t>If an organization had one unpatched system and 999 patched: all 1,000 could become compromised</a:t>
            </a:r>
          </a:p>
          <a:p>
            <a:pPr lvl="2"/>
            <a:r>
              <a:rPr lang="en-US" sz="2000" dirty="0"/>
              <a:t>This is dependent on internet network segmentation, trust models, etc.</a:t>
            </a:r>
          </a:p>
          <a:p>
            <a:pPr lvl="1"/>
            <a:endParaRPr lang="en-US" sz="2400" dirty="0"/>
          </a:p>
        </p:txBody>
      </p:sp>
    </p:spTree>
    <p:extLst>
      <p:ext uri="{BB962C8B-B14F-4D97-AF65-F5344CB8AC3E}">
        <p14:creationId xmlns:p14="http://schemas.microsoft.com/office/powerpoint/2010/main" val="1011238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B564-30F1-464A-832D-9381A979946D}"/>
              </a:ext>
            </a:extLst>
          </p:cNvPr>
          <p:cNvSpPr>
            <a:spLocks noGrp="1"/>
          </p:cNvSpPr>
          <p:nvPr>
            <p:ph type="title"/>
          </p:nvPr>
        </p:nvSpPr>
        <p:spPr/>
        <p:txBody>
          <a:bodyPr/>
          <a:lstStyle/>
          <a:p>
            <a:r>
              <a:rPr lang="en-US" dirty="0"/>
              <a:t>Example: </a:t>
            </a:r>
            <a:r>
              <a:rPr lang="en-US" dirty="0" err="1"/>
              <a:t>OilRig</a:t>
            </a:r>
            <a:r>
              <a:rPr lang="en-US" dirty="0"/>
              <a:t> (APT34)</a:t>
            </a:r>
          </a:p>
        </p:txBody>
      </p:sp>
      <p:sp>
        <p:nvSpPr>
          <p:cNvPr id="5" name="Content Placeholder 4">
            <a:extLst>
              <a:ext uri="{FF2B5EF4-FFF2-40B4-BE49-F238E27FC236}">
                <a16:creationId xmlns:a16="http://schemas.microsoft.com/office/drawing/2014/main" id="{C6F1880F-289C-B140-B280-48E3D7142DCB}"/>
              </a:ext>
            </a:extLst>
          </p:cNvPr>
          <p:cNvSpPr>
            <a:spLocks noGrp="1"/>
          </p:cNvSpPr>
          <p:nvPr>
            <p:ph idx="1"/>
          </p:nvPr>
        </p:nvSpPr>
        <p:spPr/>
        <p:txBody>
          <a:bodyPr/>
          <a:lstStyle/>
          <a:p>
            <a:r>
              <a:rPr lang="en-US" dirty="0" err="1"/>
              <a:t>OilRig</a:t>
            </a:r>
            <a:endParaRPr lang="en-US" dirty="0"/>
          </a:p>
          <a:p>
            <a:pPr marL="860425" lvl="1" indent="-457200">
              <a:buFont typeface="Arial" panose="020B0604020202020204" pitchFamily="34" charset="0"/>
              <a:buChar char="•"/>
            </a:pPr>
            <a:r>
              <a:rPr lang="en-US" sz="2700" dirty="0"/>
              <a:t>Active and organized threat group with suspected Iranian origins that has targeted Middle Eastern and international victims since at least 2014</a:t>
            </a:r>
          </a:p>
          <a:p>
            <a:pPr marL="860425" lvl="1" indent="-457200">
              <a:buFont typeface="Arial" panose="020B0604020202020204" pitchFamily="34" charset="0"/>
              <a:buChar char="•"/>
            </a:pPr>
            <a:r>
              <a:rPr lang="en-US" sz="2700" dirty="0"/>
              <a:t>Relies on spear phishing attacks </a:t>
            </a:r>
          </a:p>
          <a:p>
            <a:pPr marL="860425" lvl="1" indent="-457200">
              <a:buFont typeface="Arial" panose="020B0604020202020204" pitchFamily="34" charset="0"/>
              <a:buChar char="•"/>
            </a:pPr>
            <a:r>
              <a:rPr lang="en-US" sz="2700" dirty="0"/>
              <a:t>Uses DNS tunneling for C2 and data exfiltration</a:t>
            </a:r>
          </a:p>
          <a:p>
            <a:pPr marL="860425" lvl="1" indent="-457200">
              <a:buFont typeface="Arial" panose="020B0604020202020204" pitchFamily="34" charset="0"/>
              <a:buChar char="•"/>
            </a:pPr>
            <a:r>
              <a:rPr lang="en-US" sz="2700" dirty="0"/>
              <a:t>Uses tools such as </a:t>
            </a:r>
            <a:r>
              <a:rPr lang="en-US" sz="2700" dirty="0" err="1"/>
              <a:t>Mimikatz</a:t>
            </a:r>
            <a:r>
              <a:rPr lang="en-US" sz="2700" dirty="0"/>
              <a:t>, to steal credentials to accounts logged into the compromised system to then move laterally using RDP</a:t>
            </a:r>
          </a:p>
          <a:p>
            <a:pPr marL="860425" lvl="1" indent="-457200">
              <a:buFont typeface="Arial" panose="020B0604020202020204" pitchFamily="34" charset="0"/>
              <a:buChar char="•"/>
            </a:pPr>
            <a:r>
              <a:rPr lang="en-US" sz="2700" dirty="0">
                <a:hlinkClick r:id="rId2"/>
              </a:rPr>
              <a:t>https://attack.mitre.org/groups/G0049/</a:t>
            </a:r>
            <a:r>
              <a:rPr lang="en-US" sz="2700" dirty="0"/>
              <a:t> </a:t>
            </a:r>
          </a:p>
          <a:p>
            <a:pPr marL="860425"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4282327999"/>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BDCE8736-7128-F547-B11E-B4F9435B61AC}"/>
    </a:ext>
  </a:extLst>
</a:theme>
</file>

<file path=ppt/theme/theme2.xml><?xml version="1.0" encoding="utf-8"?>
<a:theme xmlns:a="http://schemas.openxmlformats.org/drawingml/2006/main" name="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3.xml><?xml version="1.0" encoding="utf-8"?>
<a:theme xmlns:a="http://schemas.openxmlformats.org/drawingml/2006/main" name="1_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4.xml><?xml version="1.0" encoding="utf-8"?>
<a:theme xmlns:a="http://schemas.openxmlformats.org/drawingml/2006/main" name="2_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sans_master-slides_sans-blue_simplified_p1</Template>
  <TotalTime>6841</TotalTime>
  <Words>7178</Words>
  <Application>Microsoft Macintosh PowerPoint</Application>
  <PresentationFormat>Widescreen</PresentationFormat>
  <Paragraphs>720</Paragraphs>
  <Slides>46</Slides>
  <Notes>41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46</vt:i4>
      </vt:variant>
    </vt:vector>
  </HeadingPairs>
  <TitlesOfParts>
    <vt:vector size="56" baseType="lpstr">
      <vt:lpstr>Arial</vt:lpstr>
      <vt:lpstr>Calibri</vt:lpstr>
      <vt:lpstr>Courier New</vt:lpstr>
      <vt:lpstr>Georgia</vt:lpstr>
      <vt:lpstr>Gill Sans MT</vt:lpstr>
      <vt:lpstr>Times New Roman</vt:lpstr>
      <vt:lpstr>Title Page</vt:lpstr>
      <vt:lpstr>Basic Layout Pages</vt:lpstr>
      <vt:lpstr>1_Basic Layout Pages</vt:lpstr>
      <vt:lpstr>2_Basic Layout Pages</vt:lpstr>
      <vt:lpstr>SEC530</vt:lpstr>
      <vt:lpstr>About Us</vt:lpstr>
      <vt:lpstr>Where were you in 1986?</vt:lpstr>
      <vt:lpstr>Cliff Stoll - 1986 </vt:lpstr>
      <vt:lpstr>Was it the rope or the revolver?</vt:lpstr>
      <vt:lpstr>All Round Defender</vt:lpstr>
      <vt:lpstr>Security Focus</vt:lpstr>
      <vt:lpstr>Case Study: NotPetya</vt:lpstr>
      <vt:lpstr>Example: OilRig (APT34)</vt:lpstr>
      <vt:lpstr>MITRE ATT&amp;CK Matrix</vt:lpstr>
      <vt:lpstr>Architecting with Security Operations Monitoring in Mind</vt:lpstr>
      <vt:lpstr>Architecting for Network Visibility &amp; Detection: NSM</vt:lpstr>
      <vt:lpstr>Alert Driven Workflows vs. Data Driven Workflows</vt:lpstr>
      <vt:lpstr>Behavioral Based NSM with Zeek IDS</vt:lpstr>
      <vt:lpstr>Zeek</vt:lpstr>
      <vt:lpstr>Power of Network Metadata</vt:lpstr>
      <vt:lpstr>Security Onion Network + Endpoint Visibility  </vt:lpstr>
      <vt:lpstr>Zeek Use Cases: Spotting the C2</vt:lpstr>
      <vt:lpstr>Zeek Use Cases: TLS Magic with JA3 (1)</vt:lpstr>
      <vt:lpstr>Suricata &amp; TLS Magic with JA3</vt:lpstr>
      <vt:lpstr>Zeek Use Case: Detect Beaconing with Flare &amp; RITA</vt:lpstr>
      <vt:lpstr>Architecting to Protect the Crown Jewels: Data-Centric Security</vt:lpstr>
      <vt:lpstr>Identify and Prioritize Critical Assets</vt:lpstr>
      <vt:lpstr>Know Thy Organization</vt:lpstr>
      <vt:lpstr>Acceptance</vt:lpstr>
      <vt:lpstr>File Classification</vt:lpstr>
      <vt:lpstr>Windows File Classification Infrastructure (FCI)</vt:lpstr>
      <vt:lpstr>File Properties</vt:lpstr>
      <vt:lpstr>Alternate Data Streams (ADS)</vt:lpstr>
      <vt:lpstr>Automatic Classification Rules</vt:lpstr>
      <vt:lpstr>Optical Character Recognition (OCR) Integration</vt:lpstr>
      <vt:lpstr>Data Expiration</vt:lpstr>
      <vt:lpstr>Azure Information Protection1</vt:lpstr>
      <vt:lpstr>Classification Is Not Protection</vt:lpstr>
      <vt:lpstr>Azure Rights Management Connector1</vt:lpstr>
      <vt:lpstr>Trust No One: Zero Trust Security</vt:lpstr>
      <vt:lpstr>Zero Trust Mandates</vt:lpstr>
      <vt:lpstr>Variable Trust</vt:lpstr>
      <vt:lpstr>Electric Fence</vt:lpstr>
      <vt:lpstr>Solid Detection Required</vt:lpstr>
      <vt:lpstr>Dynamic Authorization</vt:lpstr>
      <vt:lpstr>Dynamic Response: Content Routing</vt:lpstr>
      <vt:lpstr>WebLabyrinth1</vt:lpstr>
      <vt:lpstr>All Round Defender Part 1 Review</vt:lpstr>
      <vt:lpstr>Stay Tuned for Parts 2 and 3!</vt:lpstr>
      <vt:lpstr>Presentation based on SEC530: Defensible Security Architecture and Engineering</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SECXXX</dc:title>
  <dc:creator>kmarshall</dc:creator>
  <cp:lastModifiedBy>Ismael Valenzuela</cp:lastModifiedBy>
  <cp:revision>225</cp:revision>
  <cp:lastPrinted>2019-03-13T14:12:11Z</cp:lastPrinted>
  <dcterms:created xsi:type="dcterms:W3CDTF">2016-01-26T21:05:27Z</dcterms:created>
  <dcterms:modified xsi:type="dcterms:W3CDTF">2019-03-29T12:30:54Z</dcterms:modified>
</cp:coreProperties>
</file>